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8" r:id="rId3"/>
    <p:sldId id="261" r:id="rId4"/>
    <p:sldId id="263" r:id="rId5"/>
    <p:sldId id="268" r:id="rId6"/>
    <p:sldId id="264" r:id="rId7"/>
    <p:sldId id="270" r:id="rId8"/>
    <p:sldId id="271" r:id="rId9"/>
    <p:sldId id="279" r:id="rId10"/>
    <p:sldId id="280" r:id="rId11"/>
    <p:sldId id="281" r:id="rId12"/>
    <p:sldId id="282" r:id="rId13"/>
    <p:sldId id="283" r:id="rId14"/>
    <p:sldId id="284" r:id="rId15"/>
    <p:sldId id="286" r:id="rId16"/>
    <p:sldId id="285" r:id="rId17"/>
    <p:sldId id="272" r:id="rId18"/>
    <p:sldId id="265" r:id="rId19"/>
    <p:sldId id="278" r:id="rId20"/>
    <p:sldId id="273" r:id="rId21"/>
    <p:sldId id="287" r:id="rId22"/>
    <p:sldId id="275" r:id="rId23"/>
    <p:sldId id="288" r:id="rId24"/>
    <p:sldId id="289" r:id="rId25"/>
    <p:sldId id="290" r:id="rId26"/>
    <p:sldId id="291" r:id="rId27"/>
    <p:sldId id="277" r:id="rId28"/>
    <p:sldId id="301" r:id="rId29"/>
    <p:sldId id="302" r:id="rId30"/>
    <p:sldId id="303" r:id="rId31"/>
    <p:sldId id="276" r:id="rId32"/>
    <p:sldId id="304" r:id="rId33"/>
    <p:sldId id="274" r:id="rId34"/>
    <p:sldId id="267" r:id="rId35"/>
    <p:sldId id="297" r:id="rId36"/>
    <p:sldId id="298" r:id="rId37"/>
    <p:sldId id="26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0E9E8-594F-474C-A549-18452E4B278B}" type="datetimeFigureOut">
              <a:rPr lang="zh-CN" altLang="en-US" smtClean="0"/>
              <a:t>2023/9/9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DC73D-7E5F-4D74-A656-929F5F8EA600}" type="slidenum">
              <a:rPr lang="zh-CN" altLang="en-US" smtClean="0"/>
              <a:t>‹#›</a:t>
            </a:fld>
            <a:endParaRPr lang="zh-CN" altLang="en-US"/>
          </a:p>
        </p:txBody>
      </p:sp>
    </p:spTree>
    <p:extLst>
      <p:ext uri="{BB962C8B-B14F-4D97-AF65-F5344CB8AC3E}">
        <p14:creationId xmlns:p14="http://schemas.microsoft.com/office/powerpoint/2010/main" val="1736149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19AF1A-C455-4844-80A4-D9AEE66907D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14.png"/><Relationship Id="rId4" Type="http://schemas.microsoft.com/office/2007/relationships/hdphoto" Target="../media/hdphoto2.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7D21F-A443-1BC3-35E8-FBB6C4377EA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DDC9612-72BC-035A-898A-2590609871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6A5F66-D5D6-FA74-3787-029317069266}"/>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589EAE54-80D5-53AD-05F7-0332009F64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1EE16B-AAF2-2B97-E875-FCC64185825B}"/>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62064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B535D-69FC-CEF4-7DDD-4263CDEA33F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1C0D2E-BE1B-3674-F6CE-FD75CAD294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B508A2D-1411-1689-6B93-FB80AF55AB22}"/>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0E1AD100-A6B9-A55F-A422-33F8A680D1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D38955-5651-C14D-5858-49E928879765}"/>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4024871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AD8DFA-5014-CE0C-5F9E-73908DEA416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F7D86F-B52E-F789-E8A0-AD6E15B49A0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87755C-280E-BF2D-7F13-BB682251C71E}"/>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D195C583-A50C-27D3-B65B-717A381D97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A2AD20-B129-F66D-1B27-993E8252A0D4}"/>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1716057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stretch>
            <a:fillRect/>
          </a:stretch>
        </p:blipFill>
        <p:spPr>
          <a:xfrm>
            <a:off x="7191375" y="133072"/>
            <a:ext cx="6791691"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31408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7649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charset="-122"/>
                <a:ea typeface="微软雅黑" panose="020B050302020402020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169500733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344879260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62209363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50818443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17538963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272799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C3588-1961-75DA-D57C-38988386E7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D8A20D-B880-379B-EE01-307E2B74AF9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FB19EB5-7FF3-700B-C350-00AFE2A28C2C}"/>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0965CAC7-4789-4575-B626-45F6136EB9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D9A54B-D41B-BAB6-5248-AED4B8E6B688}"/>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2098189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extLst>
      <p:ext uri="{BB962C8B-B14F-4D97-AF65-F5344CB8AC3E}">
        <p14:creationId xmlns:p14="http://schemas.microsoft.com/office/powerpoint/2010/main" val="344051872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extLst>
      <p:ext uri="{BB962C8B-B14F-4D97-AF65-F5344CB8AC3E}">
        <p14:creationId xmlns:p14="http://schemas.microsoft.com/office/powerpoint/2010/main" val="119397744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159762502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031415075"/>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60163187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530707118"/>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7957102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4" cstate="print"/>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929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142813325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102886940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30549-3B49-AB71-CFD7-1912F1A444F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CD3C8B7-CCB8-5BB0-4007-87CB0E33CA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0ADE3FA-53D6-D5CB-0049-90CAB0533571}"/>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FC7CE486-2A9E-9925-41D9-B76DC8A921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600B4C-0CE0-F05C-1178-98DDBEBC8228}"/>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20349928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extLst>
      <p:ext uri="{BB962C8B-B14F-4D97-AF65-F5344CB8AC3E}">
        <p14:creationId xmlns:p14="http://schemas.microsoft.com/office/powerpoint/2010/main" val="252804681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472"/>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extLst>
      <p:ext uri="{BB962C8B-B14F-4D97-AF65-F5344CB8AC3E}">
        <p14:creationId xmlns:p14="http://schemas.microsoft.com/office/powerpoint/2010/main" val="291429313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a:solidFill>
                  <a:schemeClr val="bg1"/>
                </a:solidFill>
                <a:latin typeface="Arial" panose="020B0604020202020204" pitchFamily="34" charset="0"/>
                <a:ea typeface="微软雅黑" panose="020B0503020204020204" charset="-122"/>
                <a:cs typeface="Arial" panose="020B0604020202020204" pitchFamily="34" charset="0"/>
              </a:rPr>
              <a:t>BEIJING</a:t>
            </a:r>
            <a:r>
              <a:rPr lang="en-US" altLang="zh-CN" sz="1000" spc="0" baseline="0" dirty="0">
                <a:solidFill>
                  <a:schemeClr val="bg1"/>
                </a:solidFill>
                <a:latin typeface="Arial" panose="020B0604020202020204" pitchFamily="34" charset="0"/>
                <a:ea typeface="微软雅黑" panose="020B050302020402020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2711130167"/>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stretch>
            <a:fillRect/>
          </a:stretch>
        </p:blipFill>
        <p:spPr>
          <a:xfrm>
            <a:off x="6592525" y="0"/>
            <a:ext cx="7030596"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extLst>
      <p:ext uri="{BB962C8B-B14F-4D97-AF65-F5344CB8AC3E}">
        <p14:creationId xmlns:p14="http://schemas.microsoft.com/office/powerpoint/2010/main" val="3281334576"/>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31113"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4021339"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Lst>
          </a:blip>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4" cstate="print"/>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2579160495"/>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12191999" cy="4400550"/>
          </a:xfrm>
          <a:prstGeom prst="rect">
            <a:avLst/>
          </a:prstGeom>
        </p:spPr>
      </p:pic>
      <p:sp>
        <p:nvSpPr>
          <p:cNvPr id="5" name="矩形 4"/>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stretch>
            <a:fillRect/>
          </a:stretch>
        </p:blipFill>
        <p:spPr>
          <a:xfrm>
            <a:off x="9701847" y="142154"/>
            <a:ext cx="2242503" cy="627682"/>
          </a:xfrm>
          <a:prstGeom prst="rect">
            <a:avLst/>
          </a:prstGeom>
        </p:spPr>
      </p:pic>
    </p:spTree>
    <p:extLst>
      <p:ext uri="{BB962C8B-B14F-4D97-AF65-F5344CB8AC3E}">
        <p14:creationId xmlns:p14="http://schemas.microsoft.com/office/powerpoint/2010/main" val="21884499"/>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18278" y="0"/>
            <a:ext cx="3933053"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9523" y="0"/>
            <a:ext cx="3924297"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a:blip r:embed="rId4" cstate="print"/>
          <a:stretch>
            <a:fillRect/>
          </a:stretch>
        </p:blipFill>
        <p:spPr>
          <a:xfrm>
            <a:off x="7258050" y="1942165"/>
            <a:ext cx="5886450" cy="5893408"/>
          </a:xfrm>
          <a:prstGeom prst="rect">
            <a:avLst/>
          </a:prstGeom>
        </p:spPr>
      </p:pic>
    </p:spTree>
    <p:extLst>
      <p:ext uri="{BB962C8B-B14F-4D97-AF65-F5344CB8AC3E}">
        <p14:creationId xmlns:p14="http://schemas.microsoft.com/office/powerpoint/2010/main" val="426448891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charset="-122"/>
                <a:ea typeface="微软雅黑" panose="020B0503020204020204" charset="-122"/>
              </a:defRPr>
            </a:lvl1pPr>
          </a:lstStyle>
          <a:p>
            <a:pPr lvl="0"/>
            <a:r>
              <a:rPr lang="zh-CN" altLang="en-US" dirty="0"/>
              <a:t>第几部分 ▶</a:t>
            </a:r>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charset="-122"/>
                <a:ea typeface="微软雅黑" panose="020B0503020204020204" charset="-122"/>
              </a:defRPr>
            </a:lvl1pPr>
          </a:lstStyle>
          <a:p>
            <a:pPr lvl="0"/>
            <a:r>
              <a:rPr lang="zh-CN" altLang="en-US" dirty="0"/>
              <a:t>请在此处添加你的标题</a:t>
            </a:r>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extLst>
      <p:ext uri="{BB962C8B-B14F-4D97-AF65-F5344CB8AC3E}">
        <p14:creationId xmlns:p14="http://schemas.microsoft.com/office/powerpoint/2010/main" val="3086953925"/>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32173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5FDB6-FC7B-714C-E79A-FEE61ABD6A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DAC539-C394-D65C-1539-FBB57FCE10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1B6CFF6-711C-A0F3-948F-AF57D3BA32A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F247D8-1AD0-483F-23F8-2320DEE88875}"/>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6" name="页脚占位符 5">
            <a:extLst>
              <a:ext uri="{FF2B5EF4-FFF2-40B4-BE49-F238E27FC236}">
                <a16:creationId xmlns:a16="http://schemas.microsoft.com/office/drawing/2014/main" id="{9FA5937D-915E-1B97-07B8-803F28A9EE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58F40A-5E79-E0F9-A3E3-0AE955A02158}"/>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8298761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060091"/>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21541"/>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181176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4260100306"/>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3050774255"/>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31790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1386908"/>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01177355"/>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extLst>
      <p:ext uri="{BB962C8B-B14F-4D97-AF65-F5344CB8AC3E}">
        <p14:creationId xmlns:p14="http://schemas.microsoft.com/office/powerpoint/2010/main" val="1139804267"/>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44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5E4C0-E0B2-3D1F-2AF0-F52949EDF02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43F3DF0-BF9E-202F-8E48-40CFE5CA5B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487ECA5-00E5-814B-5B08-BD7D42078CD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0B3334D-21D9-2329-EBBF-0E3E7E0B6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A6608DF-DCB2-8EFB-7CD8-47E822FE61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4BDAC1A-18F9-3FC3-9CAD-5683E72EC881}"/>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8" name="页脚占位符 7">
            <a:extLst>
              <a:ext uri="{FF2B5EF4-FFF2-40B4-BE49-F238E27FC236}">
                <a16:creationId xmlns:a16="http://schemas.microsoft.com/office/drawing/2014/main" id="{507D1FEF-3CAC-3259-A5B2-D3B6380FFF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4DCF672-FE31-8702-F3EE-D19F2E39E40F}"/>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99834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E315CD-2A5A-5565-5F91-3DA5065717F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C8B01C7-3C0C-D227-BC50-6DECDF7354BD}"/>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4" name="页脚占位符 3">
            <a:extLst>
              <a:ext uri="{FF2B5EF4-FFF2-40B4-BE49-F238E27FC236}">
                <a16:creationId xmlns:a16="http://schemas.microsoft.com/office/drawing/2014/main" id="{64DCF1B1-5F67-A772-DF49-6CAD54EEA2F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76AEBF-264E-698E-BA51-93274630F057}"/>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533942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BC01C8-CCBA-B1B8-EC9D-24B84227D59A}"/>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3" name="页脚占位符 2">
            <a:extLst>
              <a:ext uri="{FF2B5EF4-FFF2-40B4-BE49-F238E27FC236}">
                <a16:creationId xmlns:a16="http://schemas.microsoft.com/office/drawing/2014/main" id="{F58C9091-044C-F6CB-687E-1D8682B15E1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72F4F6D-8DED-1D56-8FBC-D55E2D52DE17}"/>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274147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FF071-E2EF-AA21-BB51-1430CEB84A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C6228D-0F9B-B181-FCE7-E3455C414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2FA8FE-0A03-33B0-6EE7-75EFDD3CD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CDCE14-5E72-393E-F4EF-2D66E38E8FB4}"/>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6" name="页脚占位符 5">
            <a:extLst>
              <a:ext uri="{FF2B5EF4-FFF2-40B4-BE49-F238E27FC236}">
                <a16:creationId xmlns:a16="http://schemas.microsoft.com/office/drawing/2014/main" id="{7871DBBB-CB01-2231-0C1B-F5976A4F3E5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829D95-5E77-F6C5-E95A-57F3262A5CC1}"/>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117694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C8231F-0AB6-9DD7-EE3E-9A38430704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36FA68-426F-2778-0C84-5B695A20F3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3F7EB4B-20C4-DB7A-9974-446DA9E05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18DCA38-635E-D7E8-940A-3E75D5E0F203}"/>
              </a:ext>
            </a:extLst>
          </p:cNvPr>
          <p:cNvSpPr>
            <a:spLocks noGrp="1"/>
          </p:cNvSpPr>
          <p:nvPr>
            <p:ph type="dt" sz="half" idx="10"/>
          </p:nvPr>
        </p:nvSpPr>
        <p:spPr/>
        <p:txBody>
          <a:bodyPr/>
          <a:lstStyle/>
          <a:p>
            <a:fld id="{8D6D6397-982A-4531-A991-2692DA743A0A}" type="datetimeFigureOut">
              <a:rPr lang="zh-CN" altLang="en-US" smtClean="0"/>
              <a:t>2023/9/9</a:t>
            </a:fld>
            <a:endParaRPr lang="zh-CN" altLang="en-US"/>
          </a:p>
        </p:txBody>
      </p:sp>
      <p:sp>
        <p:nvSpPr>
          <p:cNvPr id="6" name="页脚占位符 5">
            <a:extLst>
              <a:ext uri="{FF2B5EF4-FFF2-40B4-BE49-F238E27FC236}">
                <a16:creationId xmlns:a16="http://schemas.microsoft.com/office/drawing/2014/main" id="{9BD107E1-407A-65A2-468D-7756A76E996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0C431-9199-956B-36AE-9438216CF4DC}"/>
              </a:ext>
            </a:extLst>
          </p:cNvPr>
          <p:cNvSpPr>
            <a:spLocks noGrp="1"/>
          </p:cNvSpPr>
          <p:nvPr>
            <p:ph type="sldNum" sz="quarter" idx="12"/>
          </p:nvPr>
        </p:nvSpPr>
        <p:spPr/>
        <p:txBody>
          <a:body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3472482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6DFD8E-765B-3509-2D15-A0E465F68E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1408DAA-580E-7F3B-D5CC-6EC865E80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E9BCAF-B8FA-9ADA-3D7F-53D3639EB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6D6397-982A-4531-A991-2692DA743A0A}" type="datetimeFigureOut">
              <a:rPr lang="zh-CN" altLang="en-US" smtClean="0"/>
              <a:t>2023/9/9</a:t>
            </a:fld>
            <a:endParaRPr lang="zh-CN" altLang="en-US"/>
          </a:p>
        </p:txBody>
      </p:sp>
      <p:sp>
        <p:nvSpPr>
          <p:cNvPr id="5" name="页脚占位符 4">
            <a:extLst>
              <a:ext uri="{FF2B5EF4-FFF2-40B4-BE49-F238E27FC236}">
                <a16:creationId xmlns:a16="http://schemas.microsoft.com/office/drawing/2014/main" id="{E1662E31-9B3A-53FC-B6EE-C1AFFE650F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0BFDDA6-CD2D-F2DB-D1E4-8ED84854AA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0604A5-4681-4A69-A764-28A31F2C1D8D}" type="slidenum">
              <a:rPr lang="zh-CN" altLang="en-US" smtClean="0"/>
              <a:t>‹#›</a:t>
            </a:fld>
            <a:endParaRPr lang="zh-CN" altLang="en-US"/>
          </a:p>
        </p:txBody>
      </p:sp>
    </p:spTree>
    <p:extLst>
      <p:ext uri="{BB962C8B-B14F-4D97-AF65-F5344CB8AC3E}">
        <p14:creationId xmlns:p14="http://schemas.microsoft.com/office/powerpoint/2010/main" val="2049473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2023/9/9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extLst>
      <p:ext uri="{BB962C8B-B14F-4D97-AF65-F5344CB8AC3E}">
        <p14:creationId xmlns:p14="http://schemas.microsoft.com/office/powerpoint/2010/main" val="208779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4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26.xml"/><Relationship Id="rId7"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0.png"/><Relationship Id="rId5" Type="http://schemas.openxmlformats.org/officeDocument/2006/relationships/slideLayout" Target="../slideLayouts/slideLayout39.xml"/><Relationship Id="rId4" Type="http://schemas.openxmlformats.org/officeDocument/2006/relationships/tags" Target="../tags/tag27.xml"/><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9.xml"/><Relationship Id="rId1" Type="http://schemas.openxmlformats.org/officeDocument/2006/relationships/tags" Target="../tags/tag2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39.xml"/><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9.xml"/><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9.xm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39.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5939" y="4066433"/>
            <a:ext cx="11160124" cy="706755"/>
          </a:xfrm>
        </p:spPr>
        <p:txBody>
          <a:bodyPr/>
          <a:lstStyle/>
          <a:p>
            <a:r>
              <a:rPr lang="zh-CN" altLang="en-US" dirty="0"/>
              <a:t>小学期硬件类实验答辩汇报</a:t>
            </a:r>
          </a:p>
        </p:txBody>
      </p:sp>
      <p:sp>
        <p:nvSpPr>
          <p:cNvPr id="6" name="文本占位符 5"/>
          <p:cNvSpPr>
            <a:spLocks noGrp="1"/>
          </p:cNvSpPr>
          <p:nvPr>
            <p:ph type="body" sz="quarter" idx="16"/>
          </p:nvPr>
        </p:nvSpPr>
        <p:spPr>
          <a:xfrm>
            <a:off x="3089097" y="5540547"/>
            <a:ext cx="5883985" cy="345094"/>
          </a:xfrm>
        </p:spPr>
        <p:txBody>
          <a:bodyPr/>
          <a:lstStyle/>
          <a:p>
            <a:r>
              <a:rPr lang="zh-CN" altLang="en-US" dirty="0"/>
              <a:t>答辩人：杨昊 李昊阳 王欣宇　　　　　　时间：</a:t>
            </a:r>
            <a:r>
              <a:rPr lang="en-US" altLang="zh-CN" dirty="0"/>
              <a:t>2023/9/8</a:t>
            </a: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127125" y="1550670"/>
            <a:ext cx="9732645" cy="399478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指令寄存器 （Instruction Memory）</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ins_mem模块是存储指令的模块，根据传入指令地址输出32位指令信号，传入后续的译码阶段。此外，为了储存指令，建立instruction.txt以16进制的方式储存，之后在testbench中便可以通过$readmem函数进行读取。</a:t>
            </a:r>
          </a:p>
        </p:txBody>
      </p:sp>
      <p:sp>
        <p:nvSpPr>
          <p:cNvPr id="12" name="半闭框 11"/>
          <p:cNvSpPr/>
          <p:nvPr/>
        </p:nvSpPr>
        <p:spPr>
          <a:xfrm>
            <a:off x="764345" y="127826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43604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1191954272" name="图片 6"/>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562100" y="3641090"/>
            <a:ext cx="1476375" cy="1116965"/>
          </a:xfrm>
          <a:prstGeom prst="rect">
            <a:avLst/>
          </a:prstGeom>
        </p:spPr>
      </p:pic>
      <p:graphicFrame>
        <p:nvGraphicFramePr>
          <p:cNvPr id="2" name="表格 1"/>
          <p:cNvGraphicFramePr/>
          <p:nvPr>
            <p:custDataLst>
              <p:tags r:id="rId2"/>
            </p:custDataLst>
          </p:nvPr>
        </p:nvGraphicFramePr>
        <p:xfrm>
          <a:off x="3641407" y="3808095"/>
          <a:ext cx="0" cy="0"/>
        </p:xfrm>
        <a:graphic>
          <a:graphicData uri="http://schemas.openxmlformats.org/drawingml/2006/table">
            <a:tbl>
              <a:tblPr/>
              <a:tblGrid>
                <a:gridCol w="1803400">
                  <a:extLst>
                    <a:ext uri="{9D8B030D-6E8A-4147-A177-3AD203B41FA5}">
                      <a16:colId xmlns:a16="http://schemas.microsoft.com/office/drawing/2014/main" val="20000"/>
                    </a:ext>
                  </a:extLst>
                </a:gridCol>
                <a:gridCol w="1803400">
                  <a:extLst>
                    <a:ext uri="{9D8B030D-6E8A-4147-A177-3AD203B41FA5}">
                      <a16:colId xmlns:a16="http://schemas.microsoft.com/office/drawing/2014/main" val="20001"/>
                    </a:ext>
                  </a:extLst>
                </a:gridCol>
                <a:gridCol w="1804988">
                  <a:extLst>
                    <a:ext uri="{9D8B030D-6E8A-4147-A177-3AD203B41FA5}">
                      <a16:colId xmlns:a16="http://schemas.microsoft.com/office/drawing/2014/main" val="20002"/>
                    </a:ext>
                  </a:extLst>
                </a:gridCol>
              </a:tblGrid>
              <a:tr h="0">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input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instruction_addr</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指令地址</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output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[31:0] instruction</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指令内容</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127125" y="1388745"/>
            <a:ext cx="9732645" cy="408114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算数运算单元（ALU）</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Alu依据控制信号AluOp对两个输入input1和input2做算数运算操作，根据之前准备实现的算数运算指令类型以及算数运算的特性，分情况写出对应的输出，具体代码如下所示</a:t>
            </a:r>
          </a:p>
        </p:txBody>
      </p:sp>
      <p:sp>
        <p:nvSpPr>
          <p:cNvPr id="12" name="半闭框 11"/>
          <p:cNvSpPr/>
          <p:nvPr/>
        </p:nvSpPr>
        <p:spPr>
          <a:xfrm>
            <a:off x="764345" y="122810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54526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1834552907" name="图片 1"/>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995170" y="3300413"/>
            <a:ext cx="605790" cy="1994535"/>
          </a:xfrm>
          <a:prstGeom prst="rect">
            <a:avLst/>
          </a:prstGeom>
        </p:spPr>
      </p:pic>
      <p:pic>
        <p:nvPicPr>
          <p:cNvPr id="1472517145" name="图片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97325" y="2637790"/>
            <a:ext cx="5998210" cy="3329940"/>
          </a:xfrm>
          <a:prstGeom prst="rect">
            <a:avLst/>
          </a:prstGeom>
        </p:spPr>
      </p:pic>
      <p:pic>
        <p:nvPicPr>
          <p:cNvPr id="402361638" name="图片 2"/>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245235" y="4116705"/>
            <a:ext cx="381000" cy="863600"/>
          </a:xfrm>
          <a:prstGeom prst="rect">
            <a:avLst/>
          </a:prstGeom>
        </p:spPr>
      </p:pic>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127125" y="1550670"/>
            <a:ext cx="9732645" cy="399478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扩展（Extend）</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译码得到的16位立即数需要进行扩展，依据控制信号ExtOp将其扩展为32位，分情况讨论16位立即数的扩展操作。左移16的扩展情况下，将16位立即数放到高位，低16位置0；无符号和符号扩展分别将高16位置为0或符号位，具体代码如下。</a:t>
            </a:r>
          </a:p>
        </p:txBody>
      </p:sp>
      <p:sp>
        <p:nvSpPr>
          <p:cNvPr id="12" name="半闭框 11"/>
          <p:cNvSpPr/>
          <p:nvPr/>
        </p:nvSpPr>
        <p:spPr>
          <a:xfrm>
            <a:off x="764345" y="127826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43604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398578293" name="图片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699000" y="3088005"/>
            <a:ext cx="4832350" cy="2222500"/>
          </a:xfrm>
          <a:prstGeom prst="rect">
            <a:avLst/>
          </a:prstGeom>
        </p:spPr>
      </p:pic>
      <p:pic>
        <p:nvPicPr>
          <p:cNvPr id="1916540528" name="图片 5"/>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844040" y="3428683"/>
            <a:ext cx="1165860" cy="1194435"/>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969645" y="1348105"/>
            <a:ext cx="9890125" cy="399478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寄存器文件（Register File）</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寄存器文件的默认行为是在时钟下降沿（避免冲突）将根据输入的两个寄存器地址输出对应寄存器的值。此外寄存器写文件的控制信号为RegWrite，用来判断是否允许写寄存器，其从译码结果获取寄存器地址，从写回阶段获取写入值，并依据RegWrite判断是否改写寄存器文件，关键代码如下。</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601785" y="110554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59670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1606412469" name="图片 4"/>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645150" y="3308350"/>
            <a:ext cx="3370580" cy="2769235"/>
          </a:xfrm>
          <a:prstGeom prst="rect">
            <a:avLst/>
          </a:prstGeom>
        </p:spPr>
      </p:pic>
      <p:pic>
        <p:nvPicPr>
          <p:cNvPr id="763895863" name="图片 11"/>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326640" y="3716020"/>
            <a:ext cx="1621790" cy="1720215"/>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969645" y="1348105"/>
            <a:ext cx="9890125" cy="399478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数据存储器（Data Memory）</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数据存储器是存储数据的模块。存储器访问阶段，如果指令涉及读取、存储内存，则需要对存储器中相应地址进行读取或者写入。结果写回阶段，则将得到的数据（访问存储器或者修改其它寄存器的值获得）写回相应的寄存器。RegSrc控制信号实现选择</a:t>
            </a:r>
            <a:r>
              <a:rPr lang="zh-CN" altLang="en-US" sz="1800" noProof="0" dirty="0">
                <a:ln>
                  <a:noFill/>
                </a:ln>
                <a:solidFill>
                  <a:srgbClr val="000000"/>
                </a:solidFill>
                <a:effectLst/>
                <a:uLnTx/>
                <a:uFillTx/>
                <a:latin typeface="微软雅黑" panose="020B0503020204020204" charset="-122"/>
                <a:ea typeface="微软雅黑" panose="020B0503020204020204" charset="-122"/>
                <a:sym typeface="+mn-ea"/>
              </a:rPr>
              <a:t>将 ALU 计算结果、数据存储器输出或 Extend 模块输出写入寄存器</a:t>
            </a: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。关键代码如下：</a:t>
            </a:r>
          </a:p>
        </p:txBody>
      </p:sp>
      <p:sp>
        <p:nvSpPr>
          <p:cNvPr id="12" name="半闭框 11"/>
          <p:cNvSpPr/>
          <p:nvPr/>
        </p:nvSpPr>
        <p:spPr>
          <a:xfrm>
            <a:off x="601785" y="110554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59670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369262971" name="图片 3"/>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327150" y="3630295"/>
            <a:ext cx="1717040" cy="1807210"/>
          </a:xfrm>
          <a:prstGeom prst="rect">
            <a:avLst/>
          </a:prstGeom>
        </p:spPr>
      </p:pic>
      <p:pic>
        <p:nvPicPr>
          <p:cNvPr id="884612272" name="图片 10"/>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475990" y="3897948"/>
            <a:ext cx="400050" cy="954405"/>
          </a:xfrm>
          <a:prstGeom prst="rect">
            <a:avLst/>
          </a:prstGeom>
        </p:spPr>
      </p:pic>
      <p:pic>
        <p:nvPicPr>
          <p:cNvPr id="3" name="图片 3"/>
          <p:cNvPicPr>
            <a:picLocks noChangeAspect="1"/>
          </p:cNvPicPr>
          <p:nvPr>
            <p:custDataLst>
              <p:tags r:id="rId3"/>
            </p:custDataLst>
          </p:nvPr>
        </p:nvPicPr>
        <p:blipFill>
          <a:blip r:embed="rId8"/>
          <a:srcRect r="45855"/>
          <a:stretch>
            <a:fillRect/>
          </a:stretch>
        </p:blipFill>
        <p:spPr>
          <a:xfrm>
            <a:off x="4799648" y="3558540"/>
            <a:ext cx="2592705" cy="1294130"/>
          </a:xfrm>
          <a:prstGeom prst="rect">
            <a:avLst/>
          </a:prstGeom>
          <a:noFill/>
          <a:ln>
            <a:noFill/>
          </a:ln>
        </p:spPr>
      </p:pic>
      <p:pic>
        <p:nvPicPr>
          <p:cNvPr id="4" name="图片 4"/>
          <p:cNvPicPr>
            <a:picLocks noChangeAspect="1"/>
          </p:cNvPicPr>
          <p:nvPr>
            <p:custDataLst>
              <p:tags r:id="rId4"/>
            </p:custDataLst>
          </p:nvPr>
        </p:nvPicPr>
        <p:blipFill>
          <a:blip r:embed="rId9"/>
          <a:stretch>
            <a:fillRect/>
          </a:stretch>
        </p:blipFill>
        <p:spPr>
          <a:xfrm>
            <a:off x="7392353" y="3558223"/>
            <a:ext cx="2593975" cy="1294765"/>
          </a:xfrm>
          <a:prstGeom prst="rect">
            <a:avLst/>
          </a:prstGeom>
          <a:noFill/>
          <a:ln>
            <a:noFill/>
          </a:ln>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245870" y="1550670"/>
            <a:ext cx="9442450" cy="397446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顶层模块（top）</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在完成全体模块的编写之后，需要建立一个顶层模块将全部模块进行连接，实现模块的整体调用。单周期 CPU 的设计包括指令存储器：Instruction Memory、Data Memory、Register File、PC、NPC、CU、ALU、Extender、MUX这几个模块，顶层模块实例化各子模块使其接口互相连接</a:t>
            </a: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p>
        </p:txBody>
      </p:sp>
      <p:sp>
        <p:nvSpPr>
          <p:cNvPr id="12" name="半闭框 11"/>
          <p:cNvSpPr/>
          <p:nvPr/>
        </p:nvSpPr>
        <p:spPr>
          <a:xfrm>
            <a:off x="764345" y="127826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43604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仿真测试</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2</a:t>
            </a:r>
          </a:p>
        </p:txBody>
      </p:sp>
      <p:sp>
        <p:nvSpPr>
          <p:cNvPr id="11" name="内容占位符 1"/>
          <p:cNvSpPr txBox="1"/>
          <p:nvPr/>
        </p:nvSpPr>
        <p:spPr>
          <a:xfrm>
            <a:off x="1539631" y="129125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编写冒泡排序的程序进行测试，测试代码及结果如下：</a:t>
            </a:r>
          </a:p>
        </p:txBody>
      </p:sp>
      <p:sp>
        <p:nvSpPr>
          <p:cNvPr id="12" name="半闭框 11"/>
          <p:cNvSpPr/>
          <p:nvPr/>
        </p:nvSpPr>
        <p:spPr>
          <a:xfrm>
            <a:off x="1058985" y="109348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1350869" y="563099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2" name="图片 1" descr="5e445fa62cfe093e3e8a1cc4473e44e"/>
          <p:cNvPicPr>
            <a:picLocks noChangeAspect="1"/>
          </p:cNvPicPr>
          <p:nvPr/>
        </p:nvPicPr>
        <p:blipFill>
          <a:blip r:embed="rId3"/>
          <a:srcRect l="399" r="-399" b="33008"/>
          <a:stretch>
            <a:fillRect/>
          </a:stretch>
        </p:blipFill>
        <p:spPr>
          <a:xfrm>
            <a:off x="1167130" y="1842135"/>
            <a:ext cx="1805940" cy="4269740"/>
          </a:xfrm>
          <a:prstGeom prst="rect">
            <a:avLst/>
          </a:prstGeom>
        </p:spPr>
      </p:pic>
      <p:pic>
        <p:nvPicPr>
          <p:cNvPr id="3" name="图片 2" descr="5e445fa62cfe093e3e8a1cc4473e44e"/>
          <p:cNvPicPr>
            <a:picLocks noChangeAspect="1"/>
          </p:cNvPicPr>
          <p:nvPr>
            <p:custDataLst>
              <p:tags r:id="rId1"/>
            </p:custDataLst>
          </p:nvPr>
        </p:nvPicPr>
        <p:blipFill>
          <a:blip r:embed="rId3"/>
          <a:srcRect t="69076"/>
          <a:stretch>
            <a:fillRect/>
          </a:stretch>
        </p:blipFill>
        <p:spPr>
          <a:xfrm>
            <a:off x="2729865" y="4091940"/>
            <a:ext cx="1752600" cy="1912620"/>
          </a:xfrm>
          <a:prstGeom prst="rect">
            <a:avLst/>
          </a:prstGeom>
        </p:spPr>
      </p:pic>
      <p:pic>
        <p:nvPicPr>
          <p:cNvPr id="4" name="图片 3" descr="ecb081a135df3a648b727c121e66571"/>
          <p:cNvPicPr>
            <a:picLocks noChangeAspect="1"/>
          </p:cNvPicPr>
          <p:nvPr/>
        </p:nvPicPr>
        <p:blipFill>
          <a:blip r:embed="rId4"/>
          <a:stretch>
            <a:fillRect/>
          </a:stretch>
        </p:blipFill>
        <p:spPr>
          <a:xfrm>
            <a:off x="5250815" y="4439920"/>
            <a:ext cx="5934710" cy="1782445"/>
          </a:xfrm>
          <a:prstGeom prst="rect">
            <a:avLst/>
          </a:prstGeom>
        </p:spPr>
      </p:pic>
      <p:pic>
        <p:nvPicPr>
          <p:cNvPr id="5" name="图片 4" descr="2de439514e5b5510e7fb93507bf261c"/>
          <p:cNvPicPr>
            <a:picLocks noChangeAspect="1"/>
          </p:cNvPicPr>
          <p:nvPr/>
        </p:nvPicPr>
        <p:blipFill>
          <a:blip r:embed="rId5"/>
          <a:stretch>
            <a:fillRect/>
          </a:stretch>
        </p:blipFill>
        <p:spPr>
          <a:xfrm>
            <a:off x="3857625" y="1652905"/>
            <a:ext cx="4758690" cy="2040255"/>
          </a:xfrm>
          <a:prstGeom prst="rect">
            <a:avLst/>
          </a:prstGeom>
        </p:spPr>
      </p:pic>
      <p:pic>
        <p:nvPicPr>
          <p:cNvPr id="6" name="图片 5" descr="7e0bad1db85681d7c6f462dc714cf4f"/>
          <p:cNvPicPr>
            <a:picLocks noChangeAspect="1"/>
          </p:cNvPicPr>
          <p:nvPr/>
        </p:nvPicPr>
        <p:blipFill>
          <a:blip r:embed="rId6"/>
          <a:stretch>
            <a:fillRect/>
          </a:stretch>
        </p:blipFill>
        <p:spPr>
          <a:xfrm>
            <a:off x="4617720" y="2861945"/>
            <a:ext cx="4936490" cy="1684020"/>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3479621" cy="857460"/>
            <a:chOff x="5588007" y="1590635"/>
            <a:chExt cx="3479621" cy="857460"/>
          </a:xfrm>
        </p:grpSpPr>
        <p:sp>
          <p:nvSpPr>
            <p:cNvPr id="19" name="文本框 18"/>
            <p:cNvSpPr txBox="1"/>
            <p:nvPr/>
          </p:nvSpPr>
          <p:spPr>
            <a:xfrm>
              <a:off x="6549853" y="1696200"/>
              <a:ext cx="2517775" cy="64516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sym typeface="+mn-lt"/>
                </a:rPr>
                <a:t>流水线</a:t>
              </a: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sym typeface="+mn-lt"/>
                </a:rPr>
                <a:t>CPU</a:t>
              </a: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指令集选取</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p>
        </p:txBody>
      </p:sp>
      <p:sp>
        <p:nvSpPr>
          <p:cNvPr id="11" name="内容占位符 1"/>
          <p:cNvSpPr txBox="1"/>
          <p:nvPr/>
        </p:nvSpPr>
        <p:spPr>
          <a:xfrm>
            <a:off x="857885" y="1231912"/>
            <a:ext cx="10347960" cy="3710305"/>
          </a:xfrm>
          <a:prstGeom prst="rect">
            <a:avLst/>
          </a:prstGeom>
        </p:spPr>
        <p:txBody>
          <a:bodyPr vert="horz" lIns="0" tIns="0" rIns="0" bIns="0" rtlCol="0"/>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本流水线CPU覆盖31条指令，包括了三种基本指令格式。</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R格式指令为纯寄存器指令，所有的操作数（除移位外）均保存在寄存器中。Op字段均为0，使用funct字段区分指令。我们决定实现其中的18条指令：ADDI、ADDIU、SLTIU、SLTI、ANDI、ORI、XORI、LUI、LW、SW、BEQ、BNE。</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I格式指令为带立即数的指令，最多使用两个寄存器，同时包括了load/store指令。使用Op字段区分指令。我们决定实现其中12条指令：ADD、ADDU、SUB、SUBU、SLT、SLTU、AND、OR、XOR、NOR、SLL、SRL、SRA、SLLV、SRLV、SRAV、JR、JALR。</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J格式指令为长跳转指令，仅有一个立即数操作数。使用Op字段区分指令。所有指令都是32位长，以简化指令编码。我们决定实现最基础的两条条指令：J、JAL。</a:t>
            </a:r>
          </a:p>
        </p:txBody>
      </p:sp>
      <p:sp>
        <p:nvSpPr>
          <p:cNvPr id="12" name="半闭框 11"/>
          <p:cNvSpPr/>
          <p:nvPr/>
        </p:nvSpPr>
        <p:spPr>
          <a:xfrm>
            <a:off x="578290" y="111888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84474" y="555225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1899086269" name="图片 9"/>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291319" y="4639786"/>
            <a:ext cx="5274310" cy="1421765"/>
          </a:xfrm>
          <a:prstGeom prst="rect">
            <a:avLst/>
          </a:prstGeom>
          <a:noFill/>
          <a:ln>
            <a:noFill/>
          </a:ln>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5</a:t>
            </a:r>
            <a:r>
              <a:rPr dirty="0"/>
              <a:t>段流水</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357351" y="1018646"/>
            <a:ext cx="11449949" cy="5293377"/>
          </a:xfrm>
          <a:prstGeom prst="rect">
            <a:avLst/>
          </a:prstGeom>
          <a:noFill/>
        </p:spPr>
        <p:txBody>
          <a:bodyPr wrap="square" rtlCol="0">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本项目的MIPS32流水线CPU采用经典的五级顺序流水线结构，包括取指（IF）、译码（ID）、执行（EX）、访存（MEM）、写回（WB）。支持32个32位整数型寄存器，并且遵循小端处理模式。</a:t>
            </a:r>
            <a:endParaRPr kumimoji="0" lang="en-US" altLang="zh-CN"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取指阶段</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：从指令存储器读出指令，同时确定下一条指令地址。</a:t>
            </a:r>
          </a:p>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译码阶段</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对指令进行译码，从通用寄存器中读出要使用的寄存器的值，如果指令中含有立即数，那么还要将立即数进行符号扩展或无符号扩展。如果是转移指令，并且满足转移条件，那么给出转移目标，作为新的指令地址。</a:t>
            </a:r>
          </a:p>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执行阶段</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：按照译码阶段给出的操作数、运算类型，进行运算，给出运算结果。如果是</a:t>
            </a:r>
            <a:r>
              <a:rPr kumimoji="0" lang="en-US" altLang="zh-CN"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Load/Store</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指令，那么还会计算</a:t>
            </a:r>
            <a:r>
              <a:rPr kumimoji="0" lang="en-US" altLang="zh-CN"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Load/Store</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的目标地址。</a:t>
            </a:r>
          </a:p>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访存阶段</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：如果是</a:t>
            </a:r>
            <a:r>
              <a:rPr kumimoji="0" lang="en-US" altLang="zh-CN"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Load/Store</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指令，那么在此阶段会访问数据存储器，反之，只是将执行阶段的结果向下传递到回写阶段。同时，在此阶段还要判断是否有异常需要处理，如果有，那么会清除流水线，然后转移到异常处理例程入口地址处继续执行。</a:t>
            </a:r>
          </a:p>
          <a:p>
            <a:pPr marL="0" marR="0" lvl="0" indent="457200" algn="l"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回写阶段</a:t>
            </a:r>
            <a:r>
              <a:rPr kumimoji="0" lang="zh-CN" altLang="en-US" sz="20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：将运算结果保存到目标寄存器。</a:t>
            </a: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88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200" normalizeH="0" baseline="0" noProof="0" dirty="0">
                <a:ln>
                  <a:noFill/>
                </a:ln>
                <a:solidFill>
                  <a:srgbClr val="006C39"/>
                </a:solidFill>
                <a:effectLst/>
                <a:uLnTx/>
                <a:uFillTx/>
                <a:latin typeface="微软雅黑"/>
                <a:ea typeface="微软雅黑"/>
                <a:cs typeface="+mn-ea"/>
                <a:sym typeface="+mn-lt"/>
              </a:rPr>
              <a:t>目录 </a:t>
            </a:r>
            <a:r>
              <a:rPr kumimoji="0" lang="en-US" altLang="zh-CN" sz="4400" b="1" i="0" u="none" strike="noStrike" kern="1200" cap="none" spc="200" normalizeH="0" baseline="0" noProof="0" dirty="0">
                <a:ln>
                  <a:noFill/>
                </a:ln>
                <a:solidFill>
                  <a:srgbClr val="006C39"/>
                </a:solidFill>
                <a:effectLst/>
                <a:uLnTx/>
                <a:uFillTx/>
                <a:latin typeface="微软雅黑"/>
                <a:ea typeface="微软雅黑"/>
                <a:cs typeface="+mn-ea"/>
                <a:sym typeface="+mn-lt"/>
              </a:rPr>
              <a:t>| </a:t>
            </a:r>
            <a:r>
              <a:rPr kumimoji="0" lang="en-US" altLang="zh-CN" sz="4400" b="1" i="0" u="none" strike="noStrike" kern="1200" cap="none" spc="200" normalizeH="0" baseline="0" noProof="0" dirty="0">
                <a:ln>
                  <a:noFill/>
                </a:ln>
                <a:solidFill>
                  <a:prstClr val="black"/>
                </a:solidFill>
                <a:effectLst/>
                <a:uLnTx/>
                <a:uFillTx/>
                <a:latin typeface="微软雅黑"/>
                <a:ea typeface="微软雅黑"/>
                <a:cs typeface="+mn-ea"/>
                <a:sym typeface="+mn-lt"/>
              </a:rPr>
              <a:t>CONTENTS</a:t>
            </a:r>
          </a:p>
        </p:txBody>
      </p:sp>
      <p:grpSp>
        <p:nvGrpSpPr>
          <p:cNvPr id="2" name="组合 1"/>
          <p:cNvGrpSpPr/>
          <p:nvPr/>
        </p:nvGrpSpPr>
        <p:grpSpPr>
          <a:xfrm>
            <a:off x="7192665" y="1070567"/>
            <a:ext cx="3218387" cy="3729893"/>
            <a:chOff x="6597449" y="1148208"/>
            <a:chExt cx="3218387" cy="3729893"/>
          </a:xfrm>
        </p:grpSpPr>
        <p:grpSp>
          <p:nvGrpSpPr>
            <p:cNvPr id="3" name="组合 2"/>
            <p:cNvGrpSpPr/>
            <p:nvPr/>
          </p:nvGrpSpPr>
          <p:grpSpPr>
            <a:xfrm>
              <a:off x="6597449" y="1148208"/>
              <a:ext cx="2315383" cy="620713"/>
              <a:chOff x="5855427" y="1647453"/>
              <a:chExt cx="2315383" cy="620713"/>
            </a:xfrm>
          </p:grpSpPr>
          <p:sp>
            <p:nvSpPr>
              <p:cNvPr id="5" name="文本框 4"/>
              <p:cNvSpPr txBox="1"/>
              <p:nvPr/>
            </p:nvSpPr>
            <p:spPr>
              <a:xfrm>
                <a:off x="6549853" y="1696200"/>
                <a:ext cx="1620957"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sym typeface="+mn-lt"/>
                  </a:rPr>
                  <a:t>项目简介</a:t>
                </a: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1" name="组合 70"/>
            <p:cNvGrpSpPr/>
            <p:nvPr/>
          </p:nvGrpSpPr>
          <p:grpSpPr>
            <a:xfrm>
              <a:off x="6597449" y="2185044"/>
              <a:ext cx="1451663" cy="620713"/>
              <a:chOff x="5855427" y="1647453"/>
              <a:chExt cx="1451663" cy="620713"/>
            </a:xfrm>
          </p:grpSpPr>
          <p:sp>
            <p:nvSpPr>
              <p:cNvPr id="72" name="文本框 71"/>
              <p:cNvSpPr txBox="1"/>
              <p:nvPr/>
            </p:nvSpPr>
            <p:spPr>
              <a:xfrm>
                <a:off x="6549853" y="1696200"/>
                <a:ext cx="757237"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sym typeface="+mn-lt"/>
                  </a:rPr>
                  <a:t>单周期</a:t>
                </a: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sym typeface="+mn-lt"/>
                  </a:rPr>
                  <a:t>CPU</a:t>
                </a: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cs"/>
                  </a:rPr>
                  <a:t>2</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5" name="组合 74"/>
            <p:cNvGrpSpPr/>
            <p:nvPr/>
          </p:nvGrpSpPr>
          <p:grpSpPr>
            <a:xfrm>
              <a:off x="6597449" y="3221216"/>
              <a:ext cx="3218387" cy="620713"/>
              <a:chOff x="5855427" y="1647453"/>
              <a:chExt cx="3218387" cy="620713"/>
            </a:xfrm>
          </p:grpSpPr>
          <p:sp>
            <p:nvSpPr>
              <p:cNvPr id="76" name="文本框 75"/>
              <p:cNvSpPr txBox="1"/>
              <p:nvPr/>
            </p:nvSpPr>
            <p:spPr>
              <a:xfrm>
                <a:off x="6549853" y="1696200"/>
                <a:ext cx="2523961" cy="52197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sym typeface="+mn-lt"/>
                  </a:rPr>
                  <a:t>流水线</a:t>
                </a:r>
                <a:r>
                  <a:rPr kumimoji="0" lang="en-US" altLang="zh-CN" sz="2800" b="1" i="0" u="none" strike="noStrike" kern="1200" cap="none" spc="0" normalizeH="0" baseline="0" noProof="0" dirty="0">
                    <a:ln>
                      <a:noFill/>
                    </a:ln>
                    <a:solidFill>
                      <a:prstClr val="black"/>
                    </a:solidFill>
                    <a:effectLst/>
                    <a:uLnTx/>
                    <a:uFillTx/>
                    <a:latin typeface="微软雅黑"/>
                    <a:ea typeface="微软雅黑"/>
                    <a:cs typeface="+mn-cs"/>
                    <a:sym typeface="+mn-lt"/>
                  </a:rPr>
                  <a:t>CPU</a:t>
                </a: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cs"/>
                  </a:rPr>
                  <a:t>3</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nvGrpSpPr>
            <p:cNvPr id="79" name="组合 78"/>
            <p:cNvGrpSpPr/>
            <p:nvPr/>
          </p:nvGrpSpPr>
          <p:grpSpPr>
            <a:xfrm>
              <a:off x="6597449" y="4257388"/>
              <a:ext cx="2674455" cy="620713"/>
              <a:chOff x="5855427" y="1647453"/>
              <a:chExt cx="2674455" cy="620713"/>
            </a:xfrm>
          </p:grpSpPr>
          <p:sp>
            <p:nvSpPr>
              <p:cNvPr id="80" name="文本框 79"/>
              <p:cNvSpPr txBox="1"/>
              <p:nvPr/>
            </p:nvSpPr>
            <p:spPr>
              <a:xfrm>
                <a:off x="6549853" y="1696200"/>
                <a:ext cx="1980029"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微软雅黑"/>
                    <a:ea typeface="微软雅黑"/>
                    <a:cs typeface="+mn-cs"/>
                    <a:sym typeface="+mn-lt"/>
                  </a:rPr>
                  <a:t>总结与展望</a:t>
                </a: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a:ea typeface="微软雅黑"/>
                    <a:cs typeface="+mn-cs"/>
                  </a:rPr>
                  <a:t>4</a:t>
                </a:r>
                <a:endParaRPr kumimoji="0" lang="zh-CN" altLang="en-US" sz="3200" b="1" i="0" u="none" strike="noStrike" kern="1200" cap="none" spc="0" normalizeH="0" baseline="0" noProof="0" dirty="0">
                  <a:ln>
                    <a:noFill/>
                  </a:ln>
                  <a:solidFill>
                    <a:prstClr val="white"/>
                  </a:solidFill>
                  <a:effectLst/>
                  <a:uLnTx/>
                  <a:uFillTx/>
                  <a:latin typeface="微软雅黑"/>
                  <a:ea typeface="微软雅黑"/>
                  <a:cs typeface="+mn-cs"/>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5</a:t>
            </a:r>
            <a:r>
              <a:rPr dirty="0"/>
              <a:t>段流水</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2" name="图片 1" descr="流水线CPU数据通路.drawio"/>
          <p:cNvPicPr>
            <a:picLocks noChangeAspect="1"/>
          </p:cNvPicPr>
          <p:nvPr/>
        </p:nvPicPr>
        <p:blipFill>
          <a:blip r:embed="rId2"/>
          <a:stretch>
            <a:fillRect/>
          </a:stretch>
        </p:blipFill>
        <p:spPr>
          <a:xfrm>
            <a:off x="1327150" y="887730"/>
            <a:ext cx="9245600" cy="5215255"/>
          </a:xfrm>
          <a:prstGeom prst="rect">
            <a:avLst/>
          </a:prstGeom>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流水线寄存器</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7183"/>
            <a:ext cx="9100038" cy="3610708"/>
          </a:xfrm>
          <a:prstGeom prst="rect">
            <a:avLst/>
          </a:prstGeom>
        </p:spPr>
        <p:txBody>
          <a:bodyPr vert="horz" lIns="0" tIns="0" rIns="0" bIns="0" rtlCol="0">
            <a:normAutofit fontScale="7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为了实现让多条指令同时执行，要将五个模块的执行过程进行组合，从时间的维度进行重叠，从而加速 CPU 指令执行的吞吐量，提高 CPU 执行指令的效率，因此增加流水线寄存器。</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流水线寄存器用来控制整个数据通路中不同流水阶段里信号、数据的传递。五级流水分为 IF、ID、EX、MEM 和 WB 五个阶段，我们在段与段之间分别设置Reg IF/ID、Reg ID/EX、Reg EX/MEM、Reg MEM/WB 这四个流水线寄存器，用来连接流水的五个阶段。</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流水线寄存器作用：① 将各段的工作隔开，使得它们不会互相干扰 ② 保存相应的处理结果 ③ 向后传递后面将要用到的数据或者控制信息，并共享给其他指令。</a:t>
            </a: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流水线寄存器</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914400" y="1308100"/>
            <a:ext cx="7569835" cy="4826370"/>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将数据向后传递</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在后面阶段所需要的数据必须经由流水线寄存器进行传递。如</a:t>
            </a:r>
            <a:r>
              <a:rPr kumimoji="0" lang="en-US" altLang="zh-CN"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R</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类型指令</a:t>
            </a:r>
            <a:r>
              <a:rPr kumimoji="0" lang="en-US" altLang="zh-CN"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ADDI</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，需要将计算后的数据写入目标寄存器中，而数据在第五阶段WB才写回。因此，计算结果</a:t>
            </a:r>
            <a:r>
              <a:rPr kumimoji="0" lang="en-US" altLang="zh-CN"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Result</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、目标寄存器</a:t>
            </a:r>
            <a:r>
              <a:rPr kumimoji="0" lang="en-US" altLang="zh-CN" sz="1800" b="0" i="0" u="none" strike="noStrike" kern="1200" cap="none" spc="300" normalizeH="0" baseline="0" noProof="0" dirty="0" err="1">
                <a:ln>
                  <a:noFill/>
                </a:ln>
                <a:solidFill>
                  <a:srgbClr val="000000"/>
                </a:solidFill>
                <a:effectLst/>
                <a:uLnTx/>
                <a:uFillTx/>
                <a:latin typeface="CMU Typewriter Text" panose="02000609000000000000" pitchFamily="50" charset="0"/>
                <a:ea typeface="微软雅黑" panose="020B0503020204020204" charset="-122"/>
                <a:cs typeface="+mn-cs"/>
              </a:rPr>
              <a:t>RegWriteAddr</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等需要从</a:t>
            </a:r>
            <a:r>
              <a:rPr kumimoji="0" lang="en-US" altLang="zh-CN"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MEM</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阶段传递给</a:t>
            </a:r>
            <a:r>
              <a:rPr kumimoji="0" lang="en-US" altLang="zh-CN"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WB</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阶段，必须经由流水线寄存器传递。</a:t>
            </a:r>
          </a:p>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将控制信号向后传递</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控制信号的生成与单周期 CPU 中的生成过程一致：在取指令之后，ID模块对指令译码并生成相应的控制信号。但是这些控制信号在流水线的不同阶段才会用到，因此控制信号随着其他数据同样在流水线寄存器中进行传递。如写寄存器信号</a:t>
            </a:r>
            <a:r>
              <a:rPr kumimoji="0" lang="en-US" altLang="zh-CN" sz="1800" b="0" i="0" u="none" strike="noStrike" kern="1200" cap="none" spc="300" normalizeH="0" baseline="0" noProof="0" dirty="0" err="1">
                <a:ln>
                  <a:noFill/>
                </a:ln>
                <a:solidFill>
                  <a:srgbClr val="000000"/>
                </a:solidFill>
                <a:effectLst/>
                <a:uLnTx/>
                <a:uFillTx/>
                <a:latin typeface="CMU Typewriter Text" panose="02000609000000000000" pitchFamily="50" charset="0"/>
                <a:ea typeface="微软雅黑" panose="020B0503020204020204" charset="-122"/>
                <a:cs typeface="+mn-cs"/>
              </a:rPr>
              <a:t>RegWrite</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、内存至寄存器信号</a:t>
            </a:r>
            <a:r>
              <a:rPr kumimoji="0" lang="en-US" altLang="zh-CN" sz="1800" b="0" i="0" u="none" strike="noStrike" kern="1200" cap="none" spc="300" normalizeH="0" baseline="0" noProof="0" dirty="0" err="1">
                <a:ln>
                  <a:noFill/>
                </a:ln>
                <a:solidFill>
                  <a:srgbClr val="000000"/>
                </a:solidFill>
                <a:effectLst/>
                <a:uLnTx/>
                <a:uFillTx/>
                <a:latin typeface="CMU Typewriter Text" panose="02000609000000000000" pitchFamily="50" charset="0"/>
                <a:ea typeface="微软雅黑" panose="020B0503020204020204" charset="-122"/>
                <a:cs typeface="+mn-cs"/>
              </a:rPr>
              <a:t>MemToReg</a:t>
            </a: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等。</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1800" b="0" i="0" u="none" strike="noStrike" kern="1200" cap="none" spc="300" normalizeH="0" baseline="0" noProof="0" dirty="0">
                <a:ln>
                  <a:noFill/>
                </a:ln>
                <a:solidFill>
                  <a:srgbClr val="000000"/>
                </a:solidFill>
                <a:effectLst/>
                <a:uLnTx/>
                <a:uFillTx/>
                <a:latin typeface="CMU Typewriter Text" panose="02000609000000000000" pitchFamily="50" charset="0"/>
                <a:ea typeface="微软雅黑" panose="020B0503020204020204" charset="-122"/>
                <a:cs typeface="+mn-cs"/>
              </a:rPr>
              <a:t>以Reg MEM/WB为例，关键代码如下：</a:t>
            </a:r>
          </a:p>
        </p:txBody>
      </p:sp>
      <p:sp>
        <p:nvSpPr>
          <p:cNvPr id="12" name="半闭框 11"/>
          <p:cNvSpPr/>
          <p:nvPr/>
        </p:nvSpPr>
        <p:spPr>
          <a:xfrm>
            <a:off x="601785" y="110110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55899" y="546589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2" name="图片 4"/>
          <p:cNvPicPr>
            <a:picLocks noChangeAspect="1"/>
          </p:cNvPicPr>
          <p:nvPr>
            <p:custDataLst>
              <p:tags r:id="rId1"/>
            </p:custDataLst>
          </p:nvPr>
        </p:nvPicPr>
        <p:blipFill>
          <a:blip r:embed="rId3"/>
          <a:stretch>
            <a:fillRect/>
          </a:stretch>
        </p:blipFill>
        <p:spPr>
          <a:xfrm>
            <a:off x="8771890" y="2746375"/>
            <a:ext cx="2345055" cy="2395855"/>
          </a:xfrm>
          <a:prstGeom prst="rect">
            <a:avLst/>
          </a:prstGeom>
          <a:noFill/>
          <a:ln>
            <a:noFill/>
          </a:ln>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Hazards</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1D11581-8ADF-3247-694E-CA5A33DB674B}"/>
              </a:ext>
            </a:extLst>
          </p:cNvPr>
          <p:cNvSpPr txBox="1"/>
          <p:nvPr/>
        </p:nvSpPr>
        <p:spPr>
          <a:xfrm>
            <a:off x="1606550" y="1715109"/>
            <a:ext cx="9259718" cy="4067267"/>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流水线在一种情况下，在下一个时钟周期中的下一条指令无法执行。这种情况下被称为流水线的冒险，共分为三种冒险：</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1.</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结构冒险 </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数据冒险 </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3.</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控制冒险</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结构冒险</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：当一条指令需要的硬件部件还在为之前的指令工作，而无法为这条指令提供服务，那就导致了结构冒险。（也称为</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资源冲突</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数据冒险</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：当指令在流水线中重叠执行时，后面的指令需要用到前面的指令的执行结果，而前面的指令尚未写回导致的冲突，称为数据冒险（也称为</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数据相关性</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mj-lt"/>
              <a:buAutoNum type="arabicPeriod"/>
              <a:tabLst/>
              <a:defRPr/>
            </a:pPr>
            <a:endPar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控制冒险</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：如果现在想要执行哪条指令，是由之前指令的运行结果决定，而现在那条之前指令的结果还没产生，就导致了控制冒险（实际上就是由跳转或分支指令引起的，部分指令</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跳转结果</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要经过</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2</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panose="020B0503020204020204" pitchFamily="34" charset="-122"/>
                <a:cs typeface="+mn-cs"/>
              </a:rPr>
              <a:t>个周期才会得到）。</a:t>
            </a:r>
          </a:p>
        </p:txBody>
      </p:sp>
    </p:spTree>
    <p:extLst>
      <p:ext uri="{BB962C8B-B14F-4D97-AF65-F5344CB8AC3E}">
        <p14:creationId xmlns:p14="http://schemas.microsoft.com/office/powerpoint/2010/main" val="26847449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1A1F64C-ECDE-E1D1-4F85-7BBF40375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06" y="3429000"/>
            <a:ext cx="4965518" cy="180000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8"/>
          <p:cNvSpPr>
            <a:spLocks noGrp="1"/>
          </p:cNvSpPr>
          <p:nvPr>
            <p:ph type="title"/>
          </p:nvPr>
        </p:nvSpPr>
        <p:spPr>
          <a:xfrm>
            <a:off x="1606550" y="345305"/>
            <a:ext cx="8643848" cy="478155"/>
          </a:xfrm>
        </p:spPr>
        <p:txBody>
          <a:bodyPr/>
          <a:lstStyle/>
          <a:p>
            <a:r>
              <a:rPr lang="en-US" altLang="zh-CN" dirty="0"/>
              <a:t>Structure Hazards</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1D11581-8ADF-3247-694E-CA5A33DB674B}"/>
              </a:ext>
            </a:extLst>
          </p:cNvPr>
          <p:cNvSpPr txBox="1"/>
          <p:nvPr/>
        </p:nvSpPr>
        <p:spPr>
          <a:xfrm>
            <a:off x="1327150" y="1661062"/>
            <a:ext cx="8029914" cy="139846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结构冒险</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1. </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同时读写存储器（</a:t>
            </a: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MEM</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在存储器中设置单独的指令高速缓存和数据高速缓存，最终再与内存相连。</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p:txBody>
      </p:sp>
      <p:pic>
        <p:nvPicPr>
          <p:cNvPr id="1030" name="Picture 6">
            <a:extLst>
              <a:ext uri="{FF2B5EF4-FFF2-40B4-BE49-F238E27FC236}">
                <a16:creationId xmlns:a16="http://schemas.microsoft.com/office/drawing/2014/main" id="{63B96923-87EB-EAFD-58E9-DF61134F00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0534" y="3260709"/>
            <a:ext cx="4729135" cy="220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20833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Structure Hazards</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1D11581-8ADF-3247-694E-CA5A33DB674B}"/>
              </a:ext>
            </a:extLst>
          </p:cNvPr>
          <p:cNvSpPr txBox="1"/>
          <p:nvPr/>
        </p:nvSpPr>
        <p:spPr>
          <a:xfrm>
            <a:off x="1327150" y="1661062"/>
            <a:ext cx="8029914" cy="743280"/>
          </a:xfrm>
          <a:prstGeom prst="rect">
            <a:avLst/>
          </a:prstGeom>
          <a:noFill/>
        </p:spPr>
        <p:txBody>
          <a:bodyPr wrap="square" rtlCol="0">
            <a:spAutoFit/>
          </a:bodyPr>
          <a:lstStyle/>
          <a:p>
            <a:pPr marL="0" marR="0" lvl="1"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2. </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同时读写寄存器（</a:t>
            </a: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REG</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前半个周期写，后半个周期读，并且设置独立的读写端口。</a:t>
            </a:r>
          </a:p>
        </p:txBody>
      </p:sp>
      <p:pic>
        <p:nvPicPr>
          <p:cNvPr id="1028" name="Picture 4">
            <a:extLst>
              <a:ext uri="{FF2B5EF4-FFF2-40B4-BE49-F238E27FC236}">
                <a16:creationId xmlns:a16="http://schemas.microsoft.com/office/drawing/2014/main" id="{AAE4B4D2-427B-2D95-5790-5EECD4C11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46" y="3033931"/>
            <a:ext cx="5082352" cy="180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8061655B-1735-63B8-B608-EB90F3BFC338}"/>
              </a:ext>
            </a:extLst>
          </p:cNvPr>
          <p:cNvPicPr>
            <a:picLocks noChangeAspect="1"/>
          </p:cNvPicPr>
          <p:nvPr/>
        </p:nvPicPr>
        <p:blipFill>
          <a:blip r:embed="rId3"/>
          <a:stretch>
            <a:fillRect/>
          </a:stretch>
        </p:blipFill>
        <p:spPr>
          <a:xfrm>
            <a:off x="5928474" y="2605529"/>
            <a:ext cx="5755387" cy="2656804"/>
          </a:xfrm>
          <a:prstGeom prst="rect">
            <a:avLst/>
          </a:prstGeom>
        </p:spPr>
      </p:pic>
    </p:spTree>
    <p:extLst>
      <p:ext uri="{BB962C8B-B14F-4D97-AF65-F5344CB8AC3E}">
        <p14:creationId xmlns:p14="http://schemas.microsoft.com/office/powerpoint/2010/main" val="508848634"/>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241D201E-4E83-65EC-14DB-43D3B73CB73A}"/>
              </a:ext>
            </a:extLst>
          </p:cNvPr>
          <p:cNvGrpSpPr/>
          <p:nvPr/>
        </p:nvGrpSpPr>
        <p:grpSpPr>
          <a:xfrm>
            <a:off x="8051512" y="1838223"/>
            <a:ext cx="3904284" cy="2206770"/>
            <a:chOff x="6009648" y="2260968"/>
            <a:chExt cx="3904284" cy="2206770"/>
          </a:xfrm>
        </p:grpSpPr>
        <p:pic>
          <p:nvPicPr>
            <p:cNvPr id="4" name="图片 3">
              <a:extLst>
                <a:ext uri="{FF2B5EF4-FFF2-40B4-BE49-F238E27FC236}">
                  <a16:creationId xmlns:a16="http://schemas.microsoft.com/office/drawing/2014/main" id="{F543A46A-5322-B3BE-C942-E0D6D6F8AC19}"/>
                </a:ext>
              </a:extLst>
            </p:cNvPr>
            <p:cNvPicPr>
              <a:picLocks noChangeAspect="1"/>
            </p:cNvPicPr>
            <p:nvPr/>
          </p:nvPicPr>
          <p:blipFill>
            <a:blip r:embed="rId2"/>
            <a:stretch>
              <a:fillRect/>
            </a:stretch>
          </p:blipFill>
          <p:spPr>
            <a:xfrm>
              <a:off x="6009648" y="2260968"/>
              <a:ext cx="2800494" cy="742988"/>
            </a:xfrm>
            <a:prstGeom prst="rect">
              <a:avLst/>
            </a:prstGeom>
          </p:spPr>
        </p:pic>
        <p:pic>
          <p:nvPicPr>
            <p:cNvPr id="5" name="图片 4">
              <a:extLst>
                <a:ext uri="{FF2B5EF4-FFF2-40B4-BE49-F238E27FC236}">
                  <a16:creationId xmlns:a16="http://schemas.microsoft.com/office/drawing/2014/main" id="{147CAF21-8B03-4906-80A7-9DDF8C9D2889}"/>
                </a:ext>
              </a:extLst>
            </p:cNvPr>
            <p:cNvPicPr>
              <a:picLocks noChangeAspect="1"/>
            </p:cNvPicPr>
            <p:nvPr/>
          </p:nvPicPr>
          <p:blipFill>
            <a:blip r:embed="rId2"/>
            <a:stretch>
              <a:fillRect/>
            </a:stretch>
          </p:blipFill>
          <p:spPr>
            <a:xfrm>
              <a:off x="6561543" y="2992859"/>
              <a:ext cx="2800494" cy="742988"/>
            </a:xfrm>
            <a:prstGeom prst="rect">
              <a:avLst/>
            </a:prstGeom>
          </p:spPr>
        </p:pic>
        <p:pic>
          <p:nvPicPr>
            <p:cNvPr id="6" name="图片 5">
              <a:extLst>
                <a:ext uri="{FF2B5EF4-FFF2-40B4-BE49-F238E27FC236}">
                  <a16:creationId xmlns:a16="http://schemas.microsoft.com/office/drawing/2014/main" id="{7EBE7411-EAFE-EB5F-D3BE-721BB07FA995}"/>
                </a:ext>
              </a:extLst>
            </p:cNvPr>
            <p:cNvPicPr>
              <a:picLocks noChangeAspect="1"/>
            </p:cNvPicPr>
            <p:nvPr/>
          </p:nvPicPr>
          <p:blipFill>
            <a:blip r:embed="rId2"/>
            <a:stretch>
              <a:fillRect/>
            </a:stretch>
          </p:blipFill>
          <p:spPr>
            <a:xfrm>
              <a:off x="7113438" y="3724750"/>
              <a:ext cx="2800494" cy="742988"/>
            </a:xfrm>
            <a:prstGeom prst="rect">
              <a:avLst/>
            </a:prstGeom>
          </p:spPr>
        </p:pic>
        <p:cxnSp>
          <p:nvCxnSpPr>
            <p:cNvPr id="8" name="直接箭头连接符 7">
              <a:extLst>
                <a:ext uri="{FF2B5EF4-FFF2-40B4-BE49-F238E27FC236}">
                  <a16:creationId xmlns:a16="http://schemas.microsoft.com/office/drawing/2014/main" id="{89599945-D004-07FE-B1BD-712B6CACB63D}"/>
                </a:ext>
              </a:extLst>
            </p:cNvPr>
            <p:cNvCxnSpPr>
              <a:cxnSpLocks/>
            </p:cNvCxnSpPr>
            <p:nvPr/>
          </p:nvCxnSpPr>
          <p:spPr>
            <a:xfrm>
              <a:off x="8248835" y="2632462"/>
              <a:ext cx="167196" cy="134275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7356913-DF34-E10F-A2DA-BB60E6AE1433}"/>
                </a:ext>
              </a:extLst>
            </p:cNvPr>
            <p:cNvCxnSpPr>
              <a:cxnSpLocks/>
            </p:cNvCxnSpPr>
            <p:nvPr/>
          </p:nvCxnSpPr>
          <p:spPr>
            <a:xfrm>
              <a:off x="8248835" y="3425539"/>
              <a:ext cx="167196" cy="8540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标题 8"/>
          <p:cNvSpPr>
            <a:spLocks noGrp="1"/>
          </p:cNvSpPr>
          <p:nvPr>
            <p:ph type="title"/>
          </p:nvPr>
        </p:nvSpPr>
        <p:spPr>
          <a:xfrm>
            <a:off x="1606550" y="345305"/>
            <a:ext cx="8643848" cy="478155"/>
          </a:xfrm>
        </p:spPr>
        <p:txBody>
          <a:bodyPr/>
          <a:lstStyle/>
          <a:p>
            <a:r>
              <a:rPr lang="en-US" altLang="zh-CN" dirty="0"/>
              <a:t>Data Hazard</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6447204E-FC75-D37D-2DEF-BE62B8DCF0C6}"/>
              </a:ext>
            </a:extLst>
          </p:cNvPr>
          <p:cNvSpPr txBox="1"/>
          <p:nvPr/>
        </p:nvSpPr>
        <p:spPr>
          <a:xfrm>
            <a:off x="1327150" y="1700198"/>
            <a:ext cx="7386222" cy="275152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数据冒险：</a:t>
            </a: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RAW</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read after write</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：写后读。</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连续的两条指令之间发生数据冒险，称作 </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1 </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类数据冒险（</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MEM-&gt;EX</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隔了一条指令，仍然发生数据冒险，称作 </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2 </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类数据冒险（</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WB-&gt;EX</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add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$t0</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$s1, $s2</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add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$t1</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$s3, $s4</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add $t3</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$t0</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$t1</a:t>
            </a:r>
          </a:p>
        </p:txBody>
      </p:sp>
      <p:pic>
        <p:nvPicPr>
          <p:cNvPr id="24" name="图片 23">
            <a:extLst>
              <a:ext uri="{FF2B5EF4-FFF2-40B4-BE49-F238E27FC236}">
                <a16:creationId xmlns:a16="http://schemas.microsoft.com/office/drawing/2014/main" id="{556D9413-06B3-A00A-2FE5-FB4951CBCFFA}"/>
              </a:ext>
            </a:extLst>
          </p:cNvPr>
          <p:cNvPicPr>
            <a:picLocks noChangeAspect="1"/>
          </p:cNvPicPr>
          <p:nvPr/>
        </p:nvPicPr>
        <p:blipFill>
          <a:blip r:embed="rId3"/>
          <a:stretch>
            <a:fillRect/>
          </a:stretch>
        </p:blipFill>
        <p:spPr>
          <a:xfrm>
            <a:off x="1071685" y="4483362"/>
            <a:ext cx="9715110" cy="1573657"/>
          </a:xfrm>
          <a:prstGeom prst="rect">
            <a:avLst/>
          </a:prstGeom>
        </p:spPr>
      </p:pic>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Data Hazard</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4" name="图片 3">
            <a:extLst>
              <a:ext uri="{FF2B5EF4-FFF2-40B4-BE49-F238E27FC236}">
                <a16:creationId xmlns:a16="http://schemas.microsoft.com/office/drawing/2014/main" id="{40CEBF02-D428-4527-7AE9-05259E20A6A8}"/>
              </a:ext>
            </a:extLst>
          </p:cNvPr>
          <p:cNvPicPr>
            <a:picLocks noChangeAspect="1"/>
          </p:cNvPicPr>
          <p:nvPr/>
        </p:nvPicPr>
        <p:blipFill rotWithShape="1">
          <a:blip r:embed="rId2">
            <a:extLst>
              <a:ext uri="{28A0092B-C50C-407E-A947-70E740481C1C}">
                <a14:useLocalDpi xmlns:a14="http://schemas.microsoft.com/office/drawing/2010/main" val="0"/>
              </a:ext>
            </a:extLst>
          </a:blip>
          <a:srcRect l="42869" b="10162"/>
          <a:stretch/>
        </p:blipFill>
        <p:spPr>
          <a:xfrm>
            <a:off x="3456872" y="1088280"/>
            <a:ext cx="5278256" cy="4681439"/>
          </a:xfrm>
          <a:prstGeom prst="rect">
            <a:avLst/>
          </a:prstGeom>
        </p:spPr>
      </p:pic>
      <p:sp>
        <p:nvSpPr>
          <p:cNvPr id="5" name="文本框 4">
            <a:extLst>
              <a:ext uri="{FF2B5EF4-FFF2-40B4-BE49-F238E27FC236}">
                <a16:creationId xmlns:a16="http://schemas.microsoft.com/office/drawing/2014/main" id="{FE7D1930-12EB-1D0C-40C7-75AE2BCF23BC}"/>
              </a:ext>
            </a:extLst>
          </p:cNvPr>
          <p:cNvSpPr txBox="1"/>
          <p:nvPr/>
        </p:nvSpPr>
        <p:spPr>
          <a:xfrm>
            <a:off x="1255209" y="1700198"/>
            <a:ext cx="2201663" cy="75713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数据前递 </a:t>
            </a:r>
            <a:endParaRPr kumimoji="0" lang="en-US" altLang="zh-CN" sz="18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Data Forwarding</a:t>
            </a:r>
            <a:endParaRPr kumimoji="0" lang="zh-CN" altLang="en-US" sz="18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p:txBody>
      </p:sp>
    </p:spTree>
    <p:extLst>
      <p:ext uri="{BB962C8B-B14F-4D97-AF65-F5344CB8AC3E}">
        <p14:creationId xmlns:p14="http://schemas.microsoft.com/office/powerpoint/2010/main" val="3007961114"/>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5387EAA9-BAE3-DAB4-C277-A1405DB1BFA3}"/>
              </a:ext>
            </a:extLst>
          </p:cNvPr>
          <p:cNvGrpSpPr/>
          <p:nvPr/>
        </p:nvGrpSpPr>
        <p:grpSpPr>
          <a:xfrm>
            <a:off x="8637394" y="2909613"/>
            <a:ext cx="3622326" cy="1353630"/>
            <a:chOff x="8637394" y="2909613"/>
            <a:chExt cx="3622326" cy="1353630"/>
          </a:xfrm>
        </p:grpSpPr>
        <p:pic>
          <p:nvPicPr>
            <p:cNvPr id="15" name="图片 14">
              <a:extLst>
                <a:ext uri="{FF2B5EF4-FFF2-40B4-BE49-F238E27FC236}">
                  <a16:creationId xmlns:a16="http://schemas.microsoft.com/office/drawing/2014/main" id="{E3E555E0-961D-CC43-2A50-E6D3F84D0C04}"/>
                </a:ext>
              </a:extLst>
            </p:cNvPr>
            <p:cNvPicPr>
              <a:picLocks noChangeAspect="1"/>
            </p:cNvPicPr>
            <p:nvPr/>
          </p:nvPicPr>
          <p:blipFill>
            <a:blip r:embed="rId2"/>
            <a:stretch>
              <a:fillRect/>
            </a:stretch>
          </p:blipFill>
          <p:spPr>
            <a:xfrm>
              <a:off x="8637394" y="2909613"/>
              <a:ext cx="2597283" cy="673135"/>
            </a:xfrm>
            <a:prstGeom prst="rect">
              <a:avLst/>
            </a:prstGeom>
          </p:spPr>
        </p:pic>
        <p:pic>
          <p:nvPicPr>
            <p:cNvPr id="16" name="图片 15">
              <a:extLst>
                <a:ext uri="{FF2B5EF4-FFF2-40B4-BE49-F238E27FC236}">
                  <a16:creationId xmlns:a16="http://schemas.microsoft.com/office/drawing/2014/main" id="{7375E707-F0E6-201B-80BA-86F274F14D72}"/>
                </a:ext>
              </a:extLst>
            </p:cNvPr>
            <p:cNvPicPr>
              <a:picLocks noChangeAspect="1"/>
            </p:cNvPicPr>
            <p:nvPr/>
          </p:nvPicPr>
          <p:blipFill rotWithShape="1">
            <a:blip r:embed="rId2"/>
            <a:srcRect r="58042"/>
            <a:stretch/>
          </p:blipFill>
          <p:spPr>
            <a:xfrm>
              <a:off x="9160635" y="3562816"/>
              <a:ext cx="1089764" cy="673135"/>
            </a:xfrm>
            <a:prstGeom prst="rect">
              <a:avLst/>
            </a:prstGeom>
          </p:spPr>
        </p:pic>
        <p:pic>
          <p:nvPicPr>
            <p:cNvPr id="17" name="图片 16">
              <a:extLst>
                <a:ext uri="{FF2B5EF4-FFF2-40B4-BE49-F238E27FC236}">
                  <a16:creationId xmlns:a16="http://schemas.microsoft.com/office/drawing/2014/main" id="{20B03D04-8C1A-6E5E-D31D-CF1F8BAE7901}"/>
                </a:ext>
              </a:extLst>
            </p:cNvPr>
            <p:cNvPicPr>
              <a:picLocks noChangeAspect="1"/>
            </p:cNvPicPr>
            <p:nvPr/>
          </p:nvPicPr>
          <p:blipFill rotWithShape="1">
            <a:blip r:embed="rId2"/>
            <a:srcRect l="35591"/>
            <a:stretch/>
          </p:blipFill>
          <p:spPr>
            <a:xfrm>
              <a:off x="10586835" y="3590108"/>
              <a:ext cx="1672885" cy="673135"/>
            </a:xfrm>
            <a:prstGeom prst="rect">
              <a:avLst/>
            </a:prstGeom>
          </p:spPr>
        </p:pic>
        <p:cxnSp>
          <p:nvCxnSpPr>
            <p:cNvPr id="22" name="直接箭头连接符 21">
              <a:extLst>
                <a:ext uri="{FF2B5EF4-FFF2-40B4-BE49-F238E27FC236}">
                  <a16:creationId xmlns:a16="http://schemas.microsoft.com/office/drawing/2014/main" id="{985DDBB8-B7AC-3DA3-65E6-CF5147B98923}"/>
                </a:ext>
              </a:extLst>
            </p:cNvPr>
            <p:cNvCxnSpPr>
              <a:cxnSpLocks/>
            </p:cNvCxnSpPr>
            <p:nvPr/>
          </p:nvCxnSpPr>
          <p:spPr>
            <a:xfrm>
              <a:off x="10652369" y="3242541"/>
              <a:ext cx="121271" cy="68413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云形 25">
              <a:extLst>
                <a:ext uri="{FF2B5EF4-FFF2-40B4-BE49-F238E27FC236}">
                  <a16:creationId xmlns:a16="http://schemas.microsoft.com/office/drawing/2014/main" id="{31B22F57-2CD7-6D6E-9140-7A5C0484D895}"/>
                </a:ext>
              </a:extLst>
            </p:cNvPr>
            <p:cNvSpPr/>
            <p:nvPr/>
          </p:nvSpPr>
          <p:spPr>
            <a:xfrm>
              <a:off x="10250398" y="3737499"/>
              <a:ext cx="323737" cy="353952"/>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3" name="组合 2">
            <a:extLst>
              <a:ext uri="{FF2B5EF4-FFF2-40B4-BE49-F238E27FC236}">
                <a16:creationId xmlns:a16="http://schemas.microsoft.com/office/drawing/2014/main" id="{68D0B484-698E-EF56-268F-0AA8B02507F4}"/>
              </a:ext>
            </a:extLst>
          </p:cNvPr>
          <p:cNvGrpSpPr/>
          <p:nvPr/>
        </p:nvGrpSpPr>
        <p:grpSpPr>
          <a:xfrm>
            <a:off x="8566302" y="1191495"/>
            <a:ext cx="3368192" cy="1479637"/>
            <a:chOff x="3745246" y="3867857"/>
            <a:chExt cx="3368192" cy="1479637"/>
          </a:xfrm>
        </p:grpSpPr>
        <p:pic>
          <p:nvPicPr>
            <p:cNvPr id="18" name="图片 17">
              <a:extLst>
                <a:ext uri="{FF2B5EF4-FFF2-40B4-BE49-F238E27FC236}">
                  <a16:creationId xmlns:a16="http://schemas.microsoft.com/office/drawing/2014/main" id="{D723C809-8E20-B7B9-5293-A20FD180F8DE}"/>
                </a:ext>
              </a:extLst>
            </p:cNvPr>
            <p:cNvPicPr>
              <a:picLocks noChangeAspect="1"/>
            </p:cNvPicPr>
            <p:nvPr/>
          </p:nvPicPr>
          <p:blipFill>
            <a:blip r:embed="rId3"/>
            <a:stretch>
              <a:fillRect/>
            </a:stretch>
          </p:blipFill>
          <p:spPr>
            <a:xfrm>
              <a:off x="3745246" y="3867857"/>
              <a:ext cx="2800494" cy="742988"/>
            </a:xfrm>
            <a:prstGeom prst="rect">
              <a:avLst/>
            </a:prstGeom>
          </p:spPr>
        </p:pic>
        <p:pic>
          <p:nvPicPr>
            <p:cNvPr id="19" name="图片 18">
              <a:extLst>
                <a:ext uri="{FF2B5EF4-FFF2-40B4-BE49-F238E27FC236}">
                  <a16:creationId xmlns:a16="http://schemas.microsoft.com/office/drawing/2014/main" id="{402F0A4B-7DE5-13A0-2A51-888E245EDBD1}"/>
                </a:ext>
              </a:extLst>
            </p:cNvPr>
            <p:cNvPicPr>
              <a:picLocks noChangeAspect="1"/>
            </p:cNvPicPr>
            <p:nvPr/>
          </p:nvPicPr>
          <p:blipFill>
            <a:blip r:embed="rId3"/>
            <a:stretch>
              <a:fillRect/>
            </a:stretch>
          </p:blipFill>
          <p:spPr>
            <a:xfrm>
              <a:off x="4312944" y="4604506"/>
              <a:ext cx="2800494" cy="742988"/>
            </a:xfrm>
            <a:prstGeom prst="rect">
              <a:avLst/>
            </a:prstGeom>
          </p:spPr>
        </p:pic>
        <p:cxnSp>
          <p:nvCxnSpPr>
            <p:cNvPr id="20" name="直接箭头连接符 19">
              <a:extLst>
                <a:ext uri="{FF2B5EF4-FFF2-40B4-BE49-F238E27FC236}">
                  <a16:creationId xmlns:a16="http://schemas.microsoft.com/office/drawing/2014/main" id="{B8DE8613-1858-28D1-71E5-19AC1F4570BB}"/>
                </a:ext>
              </a:extLst>
            </p:cNvPr>
            <p:cNvCxnSpPr>
              <a:cxnSpLocks/>
            </p:cNvCxnSpPr>
            <p:nvPr/>
          </p:nvCxnSpPr>
          <p:spPr>
            <a:xfrm flipH="1">
              <a:off x="5521911" y="4250530"/>
              <a:ext cx="487737" cy="7493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标题 8"/>
          <p:cNvSpPr>
            <a:spLocks noGrp="1"/>
          </p:cNvSpPr>
          <p:nvPr>
            <p:ph type="title"/>
          </p:nvPr>
        </p:nvSpPr>
        <p:spPr>
          <a:xfrm>
            <a:off x="1606550" y="345305"/>
            <a:ext cx="8643848" cy="478155"/>
          </a:xfrm>
        </p:spPr>
        <p:txBody>
          <a:bodyPr/>
          <a:lstStyle/>
          <a:p>
            <a:r>
              <a:rPr lang="en-US" altLang="zh-CN" dirty="0"/>
              <a:t>Data Hazard</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6447204E-FC75-D37D-2DEF-BE62B8DCF0C6}"/>
              </a:ext>
            </a:extLst>
          </p:cNvPr>
          <p:cNvSpPr txBox="1"/>
          <p:nvPr/>
        </p:nvSpPr>
        <p:spPr>
          <a:xfrm>
            <a:off x="1327149" y="1596045"/>
            <a:ext cx="7905253" cy="43996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取数</a:t>
            </a:r>
            <a:r>
              <a:rPr kumimoji="0" lang="en-US" altLang="zh-CN"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r>
              <a:rPr kumimoji="0" lang="zh-CN" altLang="en-US" sz="1800" b="1"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使用 冒险（</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load-use hazard</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“取数</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t>
            </a:r>
            <a:r>
              <a:rPr kumimoji="0" lang="zh-CN" altLang="en-US"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使用”冒险是后一条指令的源操作数依赖于前一条指令从内存中读取的数据</a:t>
            </a: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121212"/>
                </a:solidFill>
                <a:effectLst/>
                <a:uLnTx/>
                <a:uFillTx/>
                <a:latin typeface="CMU Typewriter Text" panose="02000609000000000000" pitchFamily="50" charset="0"/>
                <a:ea typeface="微软雅黑"/>
                <a:cs typeface="+mn-cs"/>
              </a:rPr>
              <a:t>lw</a:t>
            </a: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$t0</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 4($zero)</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121212"/>
                </a:solidFill>
                <a:effectLst/>
                <a:uLnTx/>
                <a:uFillTx/>
                <a:latin typeface="CMU Typewriter Text" panose="02000609000000000000" pitchFamily="50" charset="0"/>
                <a:ea typeface="微软雅黑"/>
                <a:cs typeface="+mn-cs"/>
              </a:rPr>
              <a:t>add $t3</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 </a:t>
            </a:r>
            <a:r>
              <a:rPr kumimoji="0" lang="en-US" altLang="zh-CN" sz="1800" b="0" i="0" u="none" strike="noStrike" kern="1200" cap="none" spc="0" normalizeH="0" baseline="0" noProof="0" dirty="0">
                <a:ln>
                  <a:noFill/>
                </a:ln>
                <a:solidFill>
                  <a:srgbClr val="FF0000"/>
                </a:solidFill>
                <a:effectLst/>
                <a:uLnTx/>
                <a:uFillTx/>
                <a:latin typeface="CMU Typewriter Text" panose="02000609000000000000" pitchFamily="50" charset="0"/>
                <a:ea typeface="微软雅黑"/>
                <a:cs typeface="+mn-cs"/>
              </a:rPr>
              <a:t>$t0</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 $t1</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“取数</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使用”冒险一定会延迟一个周期，采用</a:t>
            </a:r>
            <a:r>
              <a:rPr kumimoji="0" lang="en-US" altLang="zh-CN" sz="1800" b="1" i="0" u="none" strike="noStrike" kern="1200" cap="none" spc="0" normalizeH="0" baseline="0" noProof="0" dirty="0" err="1">
                <a:ln>
                  <a:noFill/>
                </a:ln>
                <a:solidFill>
                  <a:srgbClr val="2C3E50"/>
                </a:solidFill>
                <a:effectLst/>
                <a:uLnTx/>
                <a:uFillTx/>
                <a:latin typeface="CMU Typewriter Text" panose="02000609000000000000" pitchFamily="50" charset="0"/>
                <a:ea typeface="微软雅黑"/>
                <a:cs typeface="+mn-cs"/>
              </a:rPr>
              <a:t>Stalling+Forwarding</a:t>
            </a:r>
            <a:r>
              <a:rPr kumimoji="0" lang="zh-CN" altLang="en-US" sz="1800" b="0" i="0" u="none" strike="noStrike" kern="1200" cap="none" spc="0" normalizeH="0" baseline="0" noProof="0" dirty="0">
                <a:ln>
                  <a:noFill/>
                </a:ln>
                <a:solidFill>
                  <a:srgbClr val="2C3E50"/>
                </a:solidFill>
                <a:effectLst/>
                <a:uLnTx/>
                <a:uFillTx/>
                <a:latin typeface="-apple-system"/>
                <a:ea typeface="微软雅黑"/>
                <a:cs typeface="+mn-cs"/>
              </a:rPr>
              <a:t>的方法</a:t>
            </a:r>
            <a:endParaRPr kumimoji="0" lang="en-US" altLang="zh-CN" sz="1800" b="0" i="0" u="none" strike="noStrike" kern="1200" cap="none" spc="0" normalizeH="0" baseline="0" noProof="0" dirty="0">
              <a:ln>
                <a:noFill/>
              </a:ln>
              <a:solidFill>
                <a:srgbClr val="2C3E50"/>
              </a:solidFill>
              <a:effectLst/>
              <a:uLnTx/>
              <a:uFillTx/>
              <a:latin typeface="-apple-system"/>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当</a:t>
            </a:r>
            <a:r>
              <a:rPr kumimoji="0" lang="en-US" altLang="zh-CN" sz="1800" b="0" i="0" u="none" strike="noStrike" kern="1200" cap="none" spc="0" normalizeH="0" baseline="0" noProof="0" dirty="0" err="1">
                <a:ln>
                  <a:noFill/>
                </a:ln>
                <a:solidFill>
                  <a:prstClr val="black"/>
                </a:solidFill>
                <a:effectLst/>
                <a:uLnTx/>
                <a:uFillTx/>
                <a:latin typeface="CMU Typewriter Text" panose="02000609000000000000" pitchFamily="50" charset="0"/>
                <a:ea typeface="微软雅黑"/>
                <a:cs typeface="+mn-cs"/>
              </a:rPr>
              <a:t>lw</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位于</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EX</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add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位于</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阶段时：</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首先，阻塞</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IF</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阶段，即流水线寄存器维持不变。</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清空</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EX</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阶段，避免</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阶段指令流入下一阶段。</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延迟一周期后，流水线进行，</a:t>
            </a:r>
            <a:r>
              <a:rPr kumimoji="0" lang="en-US" altLang="zh-CN" sz="1800" b="0" i="0" u="none" strike="noStrike" kern="1200" cap="none" spc="0" normalizeH="0" baseline="0" noProof="0" dirty="0" err="1">
                <a:ln>
                  <a:noFill/>
                </a:ln>
                <a:solidFill>
                  <a:prstClr val="black"/>
                </a:solidFill>
                <a:effectLst/>
                <a:uLnTx/>
                <a:uFillTx/>
                <a:latin typeface="CMU Typewriter Text" panose="02000609000000000000" pitchFamily="50" charset="0"/>
                <a:ea typeface="微软雅黑"/>
                <a:cs typeface="+mn-cs"/>
              </a:rPr>
              <a:t>lw</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进入</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WB</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add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进入</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EX</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阶段，加载好的</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$t0</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数据从</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WB</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阶段前递至</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EX</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p:txBody>
      </p:sp>
    </p:spTree>
    <p:extLst>
      <p:ext uri="{BB962C8B-B14F-4D97-AF65-F5344CB8AC3E}">
        <p14:creationId xmlns:p14="http://schemas.microsoft.com/office/powerpoint/2010/main" val="682384761"/>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Control Hazard</a:t>
            </a:r>
            <a:endParaRPr lang="zh-CN" altLang="en-US" dirty="0"/>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D7CA77D-F303-FBC0-AC00-BEC33B1CB913}"/>
              </a:ext>
            </a:extLst>
          </p:cNvPr>
          <p:cNvSpPr txBox="1"/>
          <p:nvPr/>
        </p:nvSpPr>
        <p:spPr>
          <a:xfrm>
            <a:off x="1606549" y="1700199"/>
            <a:ext cx="9100037" cy="341632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控制冒险主要由跳转指令与分支指令引起，包括：</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型指令：</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BEQ</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BNE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R</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型指令：</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JR</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JALR</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J</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型指令：</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J</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JAL</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对于这些指令，下一条指令的获取总是依赖于后续阶段产生的分支结果、或计算得到的目的地址，仅采用</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PC+4</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的流水线无法总是取到正确的指令。</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我们采用了多种解决措施与优化方案：对于能够直接得到目的地址的指令，采用提前译码，在</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IF</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阶段即得到</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NPC</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；对于分支指令，则同时采用分支预测策略与提前译码；其他指令，采用停顿。</a:t>
            </a:r>
          </a:p>
        </p:txBody>
      </p:sp>
    </p:spTree>
    <p:extLst>
      <p:ext uri="{BB962C8B-B14F-4D97-AF65-F5344CB8AC3E}">
        <p14:creationId xmlns:p14="http://schemas.microsoft.com/office/powerpoint/2010/main" val="1150816191"/>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5218886" cy="857460"/>
            <a:chOff x="5588007" y="1590635"/>
            <a:chExt cx="5218886" cy="857460"/>
          </a:xfrm>
        </p:grpSpPr>
        <p:sp>
          <p:nvSpPr>
            <p:cNvPr id="19" name="文本框 18"/>
            <p:cNvSpPr txBox="1"/>
            <p:nvPr/>
          </p:nvSpPr>
          <p:spPr>
            <a:xfrm>
              <a:off x="6549853" y="1696200"/>
              <a:ext cx="4257040" cy="64516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sym typeface="+mn-lt"/>
                </a:rPr>
                <a:t>项目简介</a:t>
              </a:r>
              <a:r>
                <a:rPr kumimoji="0" lang="en-US" altLang="zh-CN" sz="3600" b="1" i="0" u="none" strike="noStrike" kern="1200" cap="none" spc="0" normalizeH="0" baseline="0" noProof="0" dirty="0">
                  <a:ln>
                    <a:noFill/>
                  </a:ln>
                  <a:solidFill>
                    <a:prstClr val="black"/>
                  </a:solidFill>
                  <a:effectLst/>
                  <a:uLnTx/>
                  <a:uFillTx/>
                  <a:latin typeface="微软雅黑"/>
                  <a:ea typeface="微软雅黑"/>
                  <a:cs typeface="+mn-cs"/>
                  <a:sym typeface="+mn-lt"/>
                </a:rPr>
                <a:t>&amp;</a:t>
              </a: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sym typeface="+mn-lt"/>
                </a:rPr>
                <a:t>组员分工</a:t>
              </a: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微软雅黑"/>
                  <a:ea typeface="微软雅黑"/>
                  <a:cs typeface="+mn-cs"/>
                </a:rPr>
                <a:t>1</a:t>
              </a:r>
              <a:endPar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分支预测</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D7CA77D-F303-FBC0-AC00-BEC33B1CB913}"/>
              </a:ext>
            </a:extLst>
          </p:cNvPr>
          <p:cNvSpPr txBox="1"/>
          <p:nvPr/>
        </p:nvSpPr>
        <p:spPr>
          <a:xfrm>
            <a:off x="352968" y="1113151"/>
            <a:ext cx="6263589" cy="4399666"/>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若我们考虑一条分支指令，其下一条指令的取值需根据分支指令的执行结果（跳转或不跳转）来确定；然而若采用上述的</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5</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级流水线结果，上一条指令的执行在下一条指令的取值之后，即我们需要暂停流水线，直到分支指令执行完毕后再根据执行结果进行下一条指令的取值，这样就不可避免地产生气泡。流水线将停顿两个周期。</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我们的解决方法是使用静态分支预测，总是预测为跳，即采纳每一条分支（</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always taken</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），这种方法在简单的流水线</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CPU</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中能获得不错的预测效果。</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同样的，提前译码能够在</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IF</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阶段得到直接跳转地址，而非</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ID</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阶段，以减少流水线一个周期的停顿。</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p:txBody>
      </p:sp>
      <p:pic>
        <p:nvPicPr>
          <p:cNvPr id="4" name="图片 3">
            <a:extLst>
              <a:ext uri="{FF2B5EF4-FFF2-40B4-BE49-F238E27FC236}">
                <a16:creationId xmlns:a16="http://schemas.microsoft.com/office/drawing/2014/main" id="{220C6D03-26F4-0573-D930-A3E431000ADD}"/>
              </a:ext>
            </a:extLst>
          </p:cNvPr>
          <p:cNvPicPr>
            <a:picLocks noChangeAspect="1"/>
          </p:cNvPicPr>
          <p:nvPr/>
        </p:nvPicPr>
        <p:blipFill>
          <a:blip r:embed="rId2"/>
          <a:stretch>
            <a:fillRect/>
          </a:stretch>
        </p:blipFill>
        <p:spPr>
          <a:xfrm>
            <a:off x="6616557" y="1700198"/>
            <a:ext cx="5301454" cy="3130062"/>
          </a:xfrm>
          <a:prstGeom prst="rect">
            <a:avLst/>
          </a:prstGeom>
        </p:spPr>
      </p:pic>
      <p:sp>
        <p:nvSpPr>
          <p:cNvPr id="5" name="文本框 4">
            <a:extLst>
              <a:ext uri="{FF2B5EF4-FFF2-40B4-BE49-F238E27FC236}">
                <a16:creationId xmlns:a16="http://schemas.microsoft.com/office/drawing/2014/main" id="{C14C5FBD-F93E-EC80-14D3-2D8564625F86}"/>
              </a:ext>
            </a:extLst>
          </p:cNvPr>
          <p:cNvSpPr txBox="1"/>
          <p:nvPr/>
        </p:nvSpPr>
        <p:spPr>
          <a:xfrm>
            <a:off x="6616557" y="1307749"/>
            <a:ext cx="25479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微软雅黑"/>
                <a:cs typeface="+mn-cs"/>
              </a:rPr>
              <a:t>Module </a:t>
            </a:r>
            <a:r>
              <a:rPr kumimoji="0" lang="en-US" altLang="zh-CN" sz="1800" b="0" i="0" u="none" strike="noStrike" kern="1200" cap="none" spc="0" normalizeH="0" baseline="0" noProof="0" dirty="0" err="1">
                <a:ln>
                  <a:noFill/>
                </a:ln>
                <a:solidFill>
                  <a:srgbClr val="569CD6"/>
                </a:solidFill>
                <a:effectLst/>
                <a:uLnTx/>
                <a:uFillTx/>
                <a:latin typeface="Consolas" panose="020B0609020204030204" pitchFamily="49" charset="0"/>
                <a:ea typeface="微软雅黑"/>
                <a:cs typeface="+mn-cs"/>
              </a:rPr>
              <a:t>direct_jump</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微软雅黑"/>
                <a:cs typeface="+mn-cs"/>
              </a:rPr>
              <a:t>:</a:t>
            </a:r>
            <a:endParaRPr kumimoji="0" lang="en-US" altLang="zh-CN" sz="1800" b="0" i="0" u="none" strike="noStrike" kern="1200" cap="none" spc="0" normalizeH="0" baseline="0" noProof="0" dirty="0">
              <a:ln>
                <a:noFill/>
              </a:ln>
              <a:solidFill>
                <a:srgbClr val="CCCCCC"/>
              </a:solidFill>
              <a:effectLst/>
              <a:uLnTx/>
              <a:uFillTx/>
              <a:latin typeface="Consolas" panose="020B0609020204030204" pitchFamily="49" charset="0"/>
              <a:ea typeface="微软雅黑"/>
              <a:cs typeface="+mn-cs"/>
            </a:endParaRPr>
          </a:p>
        </p:txBody>
      </p:sp>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分支预测</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文本框 1">
            <a:extLst>
              <a:ext uri="{FF2B5EF4-FFF2-40B4-BE49-F238E27FC236}">
                <a16:creationId xmlns:a16="http://schemas.microsoft.com/office/drawing/2014/main" id="{BD7CA77D-F303-FBC0-AC00-BEC33B1CB913}"/>
              </a:ext>
            </a:extLst>
          </p:cNvPr>
          <p:cNvSpPr txBox="1"/>
          <p:nvPr/>
        </p:nvSpPr>
        <p:spPr>
          <a:xfrm>
            <a:off x="1606550" y="1395373"/>
            <a:ext cx="9100037" cy="140807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在</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EX</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阶段的</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branch</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模块会对分支结果再次计算，若分支预测错误，则需进行</a:t>
            </a:r>
            <a:r>
              <a:rPr kumimoji="0" lang="en-US" altLang="zh-CN" sz="1800" b="1"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Flushing</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Hazard Unit</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通过对各个阶段信号的分析，判断是否发生了取数</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使用冒险、间接跳转、或分支预测错误，以协调各个阶段进行</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Stalling</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或</a:t>
            </a:r>
            <a:r>
              <a:rPr kumimoji="0" lang="en-US" altLang="zh-CN"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Flushing</a:t>
            </a:r>
            <a:r>
              <a:rPr kumimoji="0" lang="zh-CN" altLang="en-US" sz="1800" b="0" i="0" u="none" strike="noStrike" kern="1200" cap="none" spc="0" normalizeH="0" baseline="0" noProof="0" dirty="0">
                <a:ln>
                  <a:noFill/>
                </a:ln>
                <a:solidFill>
                  <a:prstClr val="black"/>
                </a:solidFill>
                <a:effectLst/>
                <a:uLnTx/>
                <a:uFillTx/>
                <a:latin typeface="CMU Typewriter Text" panose="02000609000000000000" pitchFamily="50" charset="0"/>
                <a:ea typeface="微软雅黑"/>
                <a:cs typeface="+mn-cs"/>
              </a:rPr>
              <a:t>。</a:t>
            </a:r>
          </a:p>
        </p:txBody>
      </p:sp>
      <p:pic>
        <p:nvPicPr>
          <p:cNvPr id="4" name="图片 3">
            <a:extLst>
              <a:ext uri="{FF2B5EF4-FFF2-40B4-BE49-F238E27FC236}">
                <a16:creationId xmlns:a16="http://schemas.microsoft.com/office/drawing/2014/main" id="{7DED50D3-F389-1995-57B8-8E92D5E7286A}"/>
              </a:ext>
            </a:extLst>
          </p:cNvPr>
          <p:cNvPicPr>
            <a:picLocks noChangeAspect="1"/>
          </p:cNvPicPr>
          <p:nvPr/>
        </p:nvPicPr>
        <p:blipFill rotWithShape="1">
          <a:blip r:embed="rId2"/>
          <a:srcRect l="3623" t="53986" b="12541"/>
          <a:stretch/>
        </p:blipFill>
        <p:spPr>
          <a:xfrm>
            <a:off x="357352" y="3709898"/>
            <a:ext cx="4705564" cy="975267"/>
          </a:xfrm>
          <a:prstGeom prst="rect">
            <a:avLst/>
          </a:prstGeom>
        </p:spPr>
      </p:pic>
      <p:pic>
        <p:nvPicPr>
          <p:cNvPr id="6" name="图片 5">
            <a:extLst>
              <a:ext uri="{FF2B5EF4-FFF2-40B4-BE49-F238E27FC236}">
                <a16:creationId xmlns:a16="http://schemas.microsoft.com/office/drawing/2014/main" id="{623B76EB-7626-E017-D329-C54A431A12EB}"/>
              </a:ext>
            </a:extLst>
          </p:cNvPr>
          <p:cNvPicPr>
            <a:picLocks noChangeAspect="1"/>
          </p:cNvPicPr>
          <p:nvPr/>
        </p:nvPicPr>
        <p:blipFill>
          <a:blip r:embed="rId3"/>
          <a:stretch>
            <a:fillRect/>
          </a:stretch>
        </p:blipFill>
        <p:spPr>
          <a:xfrm>
            <a:off x="5352888" y="3299301"/>
            <a:ext cx="6481760" cy="1868042"/>
          </a:xfrm>
          <a:prstGeom prst="rect">
            <a:avLst/>
          </a:prstGeom>
        </p:spPr>
      </p:pic>
      <p:sp>
        <p:nvSpPr>
          <p:cNvPr id="7" name="文本框 6">
            <a:extLst>
              <a:ext uri="{FF2B5EF4-FFF2-40B4-BE49-F238E27FC236}">
                <a16:creationId xmlns:a16="http://schemas.microsoft.com/office/drawing/2014/main" id="{50C6AEB5-E449-5433-AF53-D4D535CDC128}"/>
              </a:ext>
            </a:extLst>
          </p:cNvPr>
          <p:cNvSpPr txBox="1"/>
          <p:nvPr/>
        </p:nvSpPr>
        <p:spPr>
          <a:xfrm>
            <a:off x="441788" y="3318553"/>
            <a:ext cx="25479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微软雅黑"/>
                <a:cs typeface="+mn-cs"/>
              </a:rPr>
              <a:t>Module branch:</a:t>
            </a:r>
            <a:endParaRPr kumimoji="0" lang="en-US" altLang="zh-CN" sz="1800" b="0" i="0" u="none" strike="noStrike" kern="1200" cap="none" spc="0" normalizeH="0" baseline="0" noProof="0" dirty="0">
              <a:ln>
                <a:noFill/>
              </a:ln>
              <a:solidFill>
                <a:srgbClr val="CCCCCC"/>
              </a:solidFill>
              <a:effectLst/>
              <a:uLnTx/>
              <a:uFillTx/>
              <a:latin typeface="Consolas" panose="020B0609020204030204" pitchFamily="49" charset="0"/>
              <a:ea typeface="微软雅黑"/>
              <a:cs typeface="+mn-cs"/>
            </a:endParaRPr>
          </a:p>
        </p:txBody>
      </p:sp>
      <p:sp>
        <p:nvSpPr>
          <p:cNvPr id="8" name="文本框 7">
            <a:extLst>
              <a:ext uri="{FF2B5EF4-FFF2-40B4-BE49-F238E27FC236}">
                <a16:creationId xmlns:a16="http://schemas.microsoft.com/office/drawing/2014/main" id="{911BC6B5-2410-7AA3-E10E-56C44D657F08}"/>
              </a:ext>
            </a:extLst>
          </p:cNvPr>
          <p:cNvSpPr txBox="1"/>
          <p:nvPr/>
        </p:nvSpPr>
        <p:spPr>
          <a:xfrm>
            <a:off x="5352888" y="2899038"/>
            <a:ext cx="25479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微软雅黑"/>
                <a:cs typeface="+mn-cs"/>
              </a:rPr>
              <a:t>Module </a:t>
            </a:r>
            <a:r>
              <a:rPr kumimoji="0" lang="en-US" altLang="zh-CN" sz="1800" b="0" i="0" u="none" strike="noStrike" kern="1200" cap="none" spc="0" normalizeH="0" baseline="0" noProof="0" dirty="0" err="1">
                <a:ln>
                  <a:noFill/>
                </a:ln>
                <a:solidFill>
                  <a:srgbClr val="569CD6"/>
                </a:solidFill>
                <a:effectLst/>
                <a:uLnTx/>
                <a:uFillTx/>
                <a:latin typeface="Consolas" panose="020B0609020204030204" pitchFamily="49" charset="0"/>
                <a:ea typeface="微软雅黑"/>
                <a:cs typeface="+mn-cs"/>
              </a:rPr>
              <a:t>hazard_unit</a:t>
            </a:r>
            <a:r>
              <a:rPr kumimoji="0" lang="en-US" altLang="zh-CN" sz="1800" b="0" i="0" u="none" strike="noStrike" kern="1200" cap="none" spc="0" normalizeH="0" baseline="0" noProof="0" dirty="0">
                <a:ln>
                  <a:noFill/>
                </a:ln>
                <a:solidFill>
                  <a:srgbClr val="569CD6"/>
                </a:solidFill>
                <a:effectLst/>
                <a:uLnTx/>
                <a:uFillTx/>
                <a:latin typeface="Consolas" panose="020B0609020204030204" pitchFamily="49" charset="0"/>
                <a:ea typeface="微软雅黑"/>
                <a:cs typeface="+mn-cs"/>
              </a:rPr>
              <a:t>:</a:t>
            </a:r>
            <a:endParaRPr kumimoji="0" lang="en-US" altLang="zh-CN" sz="1800" b="0" i="0" u="none" strike="noStrike" kern="1200" cap="none" spc="0" normalizeH="0" baseline="0" noProof="0" dirty="0">
              <a:ln>
                <a:noFill/>
              </a:ln>
              <a:solidFill>
                <a:srgbClr val="CCCCCC"/>
              </a:solidFill>
              <a:effectLst/>
              <a:uLnTx/>
              <a:uFillTx/>
              <a:latin typeface="Consolas" panose="020B0609020204030204" pitchFamily="49" charset="0"/>
              <a:ea typeface="微软雅黑"/>
              <a:cs typeface="+mn-cs"/>
            </a:endParaRPr>
          </a:p>
        </p:txBody>
      </p:sp>
    </p:spTree>
    <p:extLst>
      <p:ext uri="{BB962C8B-B14F-4D97-AF65-F5344CB8AC3E}">
        <p14:creationId xmlns:p14="http://schemas.microsoft.com/office/powerpoint/2010/main" val="4060350151"/>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仿真测试</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3</a:t>
            </a:r>
          </a:p>
        </p:txBody>
      </p:sp>
      <p:sp>
        <p:nvSpPr>
          <p:cNvPr id="11" name="内容占位符 1"/>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3" name="图片 2">
            <a:extLst>
              <a:ext uri="{FF2B5EF4-FFF2-40B4-BE49-F238E27FC236}">
                <a16:creationId xmlns:a16="http://schemas.microsoft.com/office/drawing/2014/main" id="{39FF336A-12B2-2A5A-8AB2-857F29102CD7}"/>
              </a:ext>
            </a:extLst>
          </p:cNvPr>
          <p:cNvPicPr>
            <a:picLocks noChangeAspect="1"/>
          </p:cNvPicPr>
          <p:nvPr/>
        </p:nvPicPr>
        <p:blipFill rotWithShape="1">
          <a:blip r:embed="rId2"/>
          <a:srcRect l="21129" t="49746" b="30457"/>
          <a:stretch/>
        </p:blipFill>
        <p:spPr>
          <a:xfrm>
            <a:off x="3374801" y="2876250"/>
            <a:ext cx="8513852" cy="1202077"/>
          </a:xfrm>
          <a:prstGeom prst="rect">
            <a:avLst/>
          </a:prstGeom>
        </p:spPr>
      </p:pic>
      <p:pic>
        <p:nvPicPr>
          <p:cNvPr id="6" name="图片 5">
            <a:extLst>
              <a:ext uri="{FF2B5EF4-FFF2-40B4-BE49-F238E27FC236}">
                <a16:creationId xmlns:a16="http://schemas.microsoft.com/office/drawing/2014/main" id="{3DA7D696-E1F3-6B01-E416-0CBE62249CFC}"/>
              </a:ext>
            </a:extLst>
          </p:cNvPr>
          <p:cNvPicPr>
            <a:picLocks noChangeAspect="1"/>
          </p:cNvPicPr>
          <p:nvPr/>
        </p:nvPicPr>
        <p:blipFill>
          <a:blip r:embed="rId3"/>
          <a:stretch>
            <a:fillRect/>
          </a:stretch>
        </p:blipFill>
        <p:spPr>
          <a:xfrm>
            <a:off x="357352" y="1120594"/>
            <a:ext cx="3017449" cy="3349108"/>
          </a:xfrm>
          <a:prstGeom prst="rect">
            <a:avLst/>
          </a:prstGeom>
        </p:spPr>
      </p:pic>
      <p:pic>
        <p:nvPicPr>
          <p:cNvPr id="8" name="图片 7">
            <a:extLst>
              <a:ext uri="{FF2B5EF4-FFF2-40B4-BE49-F238E27FC236}">
                <a16:creationId xmlns:a16="http://schemas.microsoft.com/office/drawing/2014/main" id="{D96AEBCC-FD22-77C6-6F25-D7302F0D06C1}"/>
              </a:ext>
            </a:extLst>
          </p:cNvPr>
          <p:cNvPicPr>
            <a:picLocks noChangeAspect="1"/>
          </p:cNvPicPr>
          <p:nvPr/>
        </p:nvPicPr>
        <p:blipFill>
          <a:blip r:embed="rId4"/>
          <a:stretch>
            <a:fillRect/>
          </a:stretch>
        </p:blipFill>
        <p:spPr>
          <a:xfrm>
            <a:off x="357352" y="4078327"/>
            <a:ext cx="2848538" cy="1169176"/>
          </a:xfrm>
          <a:prstGeom prst="rect">
            <a:avLst/>
          </a:prstGeom>
        </p:spPr>
      </p:pic>
      <p:sp>
        <p:nvSpPr>
          <p:cNvPr id="14" name="文本框 13">
            <a:extLst>
              <a:ext uri="{FF2B5EF4-FFF2-40B4-BE49-F238E27FC236}">
                <a16:creationId xmlns:a16="http://schemas.microsoft.com/office/drawing/2014/main" id="{98C57952-B1C5-E491-EC68-502A74466671}"/>
              </a:ext>
            </a:extLst>
          </p:cNvPr>
          <p:cNvSpPr txBox="1"/>
          <p:nvPr/>
        </p:nvSpPr>
        <p:spPr>
          <a:xfrm>
            <a:off x="3365071" y="1108768"/>
            <a:ext cx="51268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仿真测试：求指定序号的斐波那契数列</a:t>
            </a: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88627" y="3000270"/>
            <a:ext cx="3454836" cy="857460"/>
            <a:chOff x="5588007" y="1590635"/>
            <a:chExt cx="3454836" cy="857460"/>
          </a:xfrm>
        </p:grpSpPr>
        <p:sp>
          <p:nvSpPr>
            <p:cNvPr id="19" name="文本框 18"/>
            <p:cNvSpPr txBox="1"/>
            <p:nvPr/>
          </p:nvSpPr>
          <p:spPr>
            <a:xfrm>
              <a:off x="6549853" y="1696200"/>
              <a:ext cx="2492990"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a:ea typeface="微软雅黑"/>
                  <a:cs typeface="+mn-cs"/>
                  <a:sym typeface="+mn-lt"/>
                </a:rPr>
                <a:t>总结与展望</a:t>
              </a: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000" b="1" dirty="0">
                  <a:solidFill>
                    <a:prstClr val="white"/>
                  </a:solidFill>
                  <a:latin typeface="微软雅黑"/>
                  <a:ea typeface="微软雅黑"/>
                </a:rPr>
                <a:t>4</a:t>
              </a:r>
              <a:endParaRPr kumimoji="0" lang="zh-CN" altLang="en-US" sz="4000" b="1" i="0" u="none" strike="noStrike" kern="1200" cap="none" spc="0" normalizeH="0" baseline="0" noProof="0" dirty="0">
                <a:ln>
                  <a:noFill/>
                </a:ln>
                <a:solidFill>
                  <a:prstClr val="white"/>
                </a:solidFill>
                <a:effectLst/>
                <a:uLnTx/>
                <a:uFillTx/>
                <a:latin typeface="微软雅黑"/>
                <a:ea typeface="微软雅黑"/>
                <a:cs typeface="+mn-cs"/>
              </a:endParaRPr>
            </a:p>
          </p:txBody>
        </p:sp>
      </p:gr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en-US" altLang="zh-CN" dirty="0"/>
              <a:t>CPU</a:t>
            </a:r>
            <a:r>
              <a:rPr lang="zh-CN" altLang="en-US" dirty="0"/>
              <a:t>部分</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058545" y="1308100"/>
            <a:ext cx="7425690" cy="4871983"/>
          </a:xfrm>
          <a:prstGeom prst="rect">
            <a:avLst/>
          </a:prstGeom>
        </p:spPr>
        <p:txBody>
          <a:bodyPr vert="horz" lIns="0" tIns="0" rIns="0" bIns="0" rtlCol="0">
            <a:normAutofit fontScale="97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endPar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endPar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601785" y="110110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55899" y="546589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内容占位符 1">
            <a:extLst>
              <a:ext uri="{FF2B5EF4-FFF2-40B4-BE49-F238E27FC236}">
                <a16:creationId xmlns:a16="http://schemas.microsoft.com/office/drawing/2014/main" id="{B2D2E61E-7863-FCAF-2007-5266694B33AB}"/>
              </a:ext>
            </a:extLst>
          </p:cNvPr>
          <p:cNvSpPr txBox="1"/>
          <p:nvPr/>
        </p:nvSpPr>
        <p:spPr>
          <a:xfrm>
            <a:off x="1082431" y="1308099"/>
            <a:ext cx="7425690" cy="4871983"/>
          </a:xfrm>
          <a:prstGeom prst="rect">
            <a:avLst/>
          </a:prstGeom>
        </p:spPr>
        <p:txBody>
          <a:bodyPr vert="horz" lIns="0" tIns="0" rIns="0" bIns="0" rtlCol="0">
            <a:normAutofit fontScale="97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增加总线</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目前的</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只有时钟信号和复位信号两个输入，访问内存需要直接连入</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内部，因此若要封装成</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IP</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核必须确定输出信号，否则外部无法访问内存、指令寄存器等内部寄存器。</a:t>
            </a:r>
            <a:endPar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增加指令</a:t>
            </a:r>
            <a:endParaRPr kumimoji="0" lang="zh-CN" altLang="en-US" sz="32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目前的</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还未实现乘除法指令，支持的指令集有待进一步完善。</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Tree>
    <p:extLst>
      <p:ext uri="{BB962C8B-B14F-4D97-AF65-F5344CB8AC3E}">
        <p14:creationId xmlns:p14="http://schemas.microsoft.com/office/powerpoint/2010/main" val="3998467288"/>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接口设计部分</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rPr>
              <a:t>4</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058545" y="1308100"/>
            <a:ext cx="7425690" cy="4871983"/>
          </a:xfrm>
          <a:prstGeom prst="rect">
            <a:avLst/>
          </a:prstGeom>
        </p:spPr>
        <p:txBody>
          <a:bodyPr vert="horz" lIns="0" tIns="0" rIns="0" bIns="0" rtlCol="0">
            <a:normAutofit fontScale="97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endPar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endPar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2" name="半闭框 11"/>
          <p:cNvSpPr/>
          <p:nvPr/>
        </p:nvSpPr>
        <p:spPr>
          <a:xfrm>
            <a:off x="601785" y="110110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55899" y="546589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2" name="内容占位符 1">
            <a:extLst>
              <a:ext uri="{FF2B5EF4-FFF2-40B4-BE49-F238E27FC236}">
                <a16:creationId xmlns:a16="http://schemas.microsoft.com/office/drawing/2014/main" id="{BB9EB564-7A4A-E402-B44D-D26E8EDCFBC9}"/>
              </a:ext>
            </a:extLst>
          </p:cNvPr>
          <p:cNvSpPr txBox="1"/>
          <p:nvPr/>
        </p:nvSpPr>
        <p:spPr>
          <a:xfrm>
            <a:off x="1082431" y="1308099"/>
            <a:ext cx="7425690" cy="4871983"/>
          </a:xfrm>
          <a:prstGeom prst="rect">
            <a:avLst/>
          </a:prstGeom>
        </p:spPr>
        <p:txBody>
          <a:bodyPr vert="horz" lIns="0" tIns="0" rIns="0" bIns="0" rtlCol="0">
            <a:normAutofit fontScale="975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增加适应性</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VGA</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可选择不同频率、分辨率，可以增加频率、分辨率的输入以适配不同规格的屏幕。</a:t>
            </a:r>
            <a:endPar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20000"/>
              </a:lnSpc>
              <a:spcBef>
                <a:spcPts val="1000"/>
              </a:spcBef>
              <a:spcAft>
                <a:spcPts val="0"/>
              </a:spcAft>
              <a:buClrTx/>
              <a:buSzTx/>
              <a:buFont typeface="Wingdings" panose="05000000000000000000" charset="0"/>
              <a:buChar char="Ø"/>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增加独立性</a:t>
            </a:r>
            <a:endPar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目前</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VGA</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的输入信号是从</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中内存直接读出的，增加了</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内存的复杂度。为了减少接口对于</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内存的依赖，可以对</a:t>
            </a:r>
            <a:r>
              <a:rPr kumimoji="0" lang="en-US" altLang="zh-CN"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1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内存进行封装，增加异步读取功能。</a:t>
            </a:r>
          </a:p>
        </p:txBody>
      </p:sp>
    </p:spTree>
    <p:extLst>
      <p:ext uri="{BB962C8B-B14F-4D97-AF65-F5344CB8AC3E}">
        <p14:creationId xmlns:p14="http://schemas.microsoft.com/office/powerpoint/2010/main" val="1154716851"/>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101601" y="4009504"/>
            <a:ext cx="1988798" cy="1988798"/>
            <a:chOff x="5101601" y="4009504"/>
            <a:chExt cx="1988798" cy="1988798"/>
          </a:xfrm>
        </p:grpSpPr>
        <p:pic>
          <p:nvPicPr>
            <p:cNvPr id="31" name="图片 30"/>
            <p:cNvPicPr>
              <a:picLocks noChangeAspect="1"/>
            </p:cNvPicPr>
            <p:nvPr/>
          </p:nvPicPr>
          <p:blipFill>
            <a:blip r:embed="rId2" cstate="print"/>
            <a:stretch>
              <a:fillRect/>
            </a:stretch>
          </p:blipFill>
          <p:spPr>
            <a:xfrm>
              <a:off x="5101601" y="4009504"/>
              <a:ext cx="1988798" cy="1988798"/>
            </a:xfrm>
            <a:prstGeom prst="rect">
              <a:avLst/>
            </a:prstGeom>
          </p:spPr>
        </p:pic>
        <p:sp>
          <p:nvSpPr>
            <p:cNvPr id="30" name="椭圆 29"/>
            <p:cNvSpPr/>
            <p:nvPr/>
          </p:nvSpPr>
          <p:spPr>
            <a:xfrm>
              <a:off x="5271802" y="4538044"/>
              <a:ext cx="1616075" cy="931718"/>
            </a:xfrm>
            <a:prstGeom prst="ellipse">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E7D7B7"/>
                  </a:solidFill>
                  <a:effectLst>
                    <a:outerShdw blurRad="12700" dist="25400" dir="5400000" algn="t" rotWithShape="0">
                      <a:prstClr val="black">
                        <a:alpha val="40000"/>
                      </a:prstClr>
                    </a:outerShdw>
                  </a:effectLst>
                  <a:uLnTx/>
                  <a:uFillTx/>
                  <a:latin typeface="微软雅黑"/>
                  <a:ea typeface="微软雅黑"/>
                  <a:cs typeface="+mn-cs"/>
                </a:rPr>
                <a:t>谢谢</a:t>
              </a: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项目简介</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marL="228600" marR="0" lvl="0" indent="-22860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rPr>
              <a:t>1</a:t>
            </a:r>
            <a:endParaRPr kumimoji="0" lang="zh-CN" altLang="en-US" sz="3600" b="1"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charset="-122"/>
              <a:cs typeface="+mn-cs"/>
            </a:endParaRPr>
          </a:p>
        </p:txBody>
      </p:sp>
      <p:sp>
        <p:nvSpPr>
          <p:cNvPr id="11" name="内容占位符 1"/>
          <p:cNvSpPr txBox="1"/>
          <p:nvPr/>
        </p:nvSpPr>
        <p:spPr>
          <a:xfrm>
            <a:off x="1539631" y="1700198"/>
            <a:ext cx="9100038" cy="3610708"/>
          </a:xfrm>
          <a:prstGeom prst="rect">
            <a:avLst/>
          </a:prstGeom>
        </p:spPr>
        <p:txBody>
          <a:bodyPr vert="horz" lIns="0" tIns="0" rIns="0" bIns="0" rtlCol="0">
            <a:normAutofit fontScale="925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本项目</a:t>
            </a: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以CPU作为设计核心，</a:t>
            </a: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实现了一种基于MIPS架构的多周期流水线CPU，实现了完备的移位与逻辑运算、不包括乘除在内的大部分算术运算，以及跳转指令、分支指令、加载与存储指令等45条指令。</a:t>
            </a:r>
            <a:r>
              <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项目以单周期</a:t>
            </a:r>
            <a:r>
              <a:rPr kumimoji="0" lang="en-US" altLang="zh-CN"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CPU</a:t>
            </a:r>
            <a:r>
              <a:rPr kumimoji="0" lang="zh-CN" altLang="en-US" sz="2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设计作为基础，实现了经典的五级流水线CPU，解决了流水线中数据相关、结构相关和控制相关问题。对所有指令在vivado上进行行为仿真，通过测试。最终设计并编写汇编测试代码，上板进行验证。</a:t>
            </a: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3479621" cy="857460"/>
            <a:chOff x="5588007" y="1590635"/>
            <a:chExt cx="3479621" cy="857460"/>
          </a:xfrm>
        </p:grpSpPr>
        <p:sp>
          <p:nvSpPr>
            <p:cNvPr id="19" name="文本框 18"/>
            <p:cNvSpPr txBox="1"/>
            <p:nvPr/>
          </p:nvSpPr>
          <p:spPr>
            <a:xfrm>
              <a:off x="6549853" y="1696200"/>
              <a:ext cx="2517775" cy="645160"/>
            </a:xfrm>
            <a:prstGeom prst="rect">
              <a:avLst/>
            </a:prstGeom>
            <a:noFill/>
          </p:spPr>
          <p:txBody>
            <a:bodyPr wrap="none">
              <a:spAutoFit/>
            </a:bodyPr>
            <a:lstStyle/>
            <a:p>
              <a:pPr algn="l" eaLnBrk="1" fontAlgn="auto" hangingPunct="1">
                <a:spcBef>
                  <a:spcPts val="0"/>
                </a:spcBef>
                <a:spcAft>
                  <a:spcPts val="0"/>
                </a:spcAft>
                <a:defRPr/>
              </a:pPr>
              <a:r>
                <a:rPr lang="zh-CN" altLang="en-US" sz="3600" b="1" dirty="0">
                  <a:sym typeface="+mn-lt"/>
                </a:rPr>
                <a:t>单周期</a:t>
              </a:r>
              <a:r>
                <a:rPr lang="en-US" altLang="zh-CN" sz="3600" b="1" dirty="0">
                  <a:sym typeface="+mn-lt"/>
                </a:rPr>
                <a:t>CPU</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t>2</a:t>
              </a:r>
              <a:endParaRPr lang="zh-CN" altLang="en-US" sz="4000" b="1" dirty="0"/>
            </a:p>
          </p:txBody>
        </p:sp>
      </p:gr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378341" y="1211883"/>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首先根据小组讨论，我们确定了CPU各个模块的输入输出以及控制信号，画出了初步的CPU数据通路图。</a:t>
            </a:r>
          </a:p>
        </p:txBody>
      </p:sp>
      <p:sp>
        <p:nvSpPr>
          <p:cNvPr id="12" name="半闭框 11"/>
          <p:cNvSpPr/>
          <p:nvPr/>
        </p:nvSpPr>
        <p:spPr>
          <a:xfrm>
            <a:off x="1058985" y="107697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816199" y="564623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2" name="图片 1" descr="single_cycle_cpu_demo"/>
          <p:cNvPicPr>
            <a:picLocks noChangeAspect="1"/>
          </p:cNvPicPr>
          <p:nvPr/>
        </p:nvPicPr>
        <p:blipFill>
          <a:blip r:embed="rId2"/>
          <a:stretch>
            <a:fillRect/>
          </a:stretch>
        </p:blipFill>
        <p:spPr>
          <a:xfrm>
            <a:off x="1087755" y="1867535"/>
            <a:ext cx="9532620" cy="4259580"/>
          </a:xfrm>
          <a:prstGeom prst="rect">
            <a:avLst/>
          </a:prstGeom>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069975" y="1303020"/>
            <a:ext cx="10062845" cy="425005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控制单元（CU）</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控制模块CU负责根据译码结果产生控制信号，按照之前列出的控制信号表，确定控制信号，根据之前在definetion文件中定义的宏为不同的模块生成控制信号。以扩展模块extend的控制信号extop为例，根据表格lui指令应该使用特殊的左移16扩展信号，对于运算指令中含有字符‘u’的以及lw、sw指令应该进行无符号扩展，其余算数指令应该进行符号扩展，由此便可以写出extop控制信号的扩展表：</a:t>
            </a:r>
          </a:p>
        </p:txBody>
      </p:sp>
      <p:sp>
        <p:nvSpPr>
          <p:cNvPr id="12" name="半闭框 11"/>
          <p:cNvSpPr/>
          <p:nvPr/>
        </p:nvSpPr>
        <p:spPr>
          <a:xfrm>
            <a:off x="764345" y="106998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43604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81331691" name="图片 1"/>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650490" y="3604895"/>
            <a:ext cx="6310630" cy="223520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069975" y="1303020"/>
            <a:ext cx="10062845" cy="425005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NPC模块</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NPC模块负责根据控制信号control_npc判定下一条指令地址npc。下一条指令的地址可能有以下几种情况：①当前指令地址+4（pc+4） ②无条件跳转地址（imm26）③条件跳转（imm16+4或rs寄存器），因此输入要同时传入imm16，imm26，rs的值。在npc模块中还需要对不同长度的立即数做扩展，直接跳转的扩展方式为pc[31:28], imm26, 2'b00，相对寻址的扩张方式为符号扩展pc_n + {{14{imm16[15]}}, {imm16, 2'b00}},关键代码如下所示：</a:t>
            </a:r>
          </a:p>
        </p:txBody>
      </p:sp>
      <p:sp>
        <p:nvSpPr>
          <p:cNvPr id="12" name="半闭框 11"/>
          <p:cNvSpPr/>
          <p:nvPr/>
        </p:nvSpPr>
        <p:spPr>
          <a:xfrm>
            <a:off x="764345" y="106998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934309" y="543604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562273623" name="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497070" y="4013835"/>
            <a:ext cx="5890895" cy="1054735"/>
          </a:xfrm>
          <a:prstGeom prst="rect">
            <a:avLst/>
          </a:prstGeom>
        </p:spPr>
      </p:pic>
      <p:pic>
        <p:nvPicPr>
          <p:cNvPr id="446032041" name="图片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381760" y="4046220"/>
            <a:ext cx="1607185" cy="1656080"/>
          </a:xfrm>
          <a:prstGeom prst="rect">
            <a:avLst/>
          </a:prstGeom>
        </p:spPr>
      </p:pic>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5305"/>
            <a:ext cx="8643848" cy="478155"/>
          </a:xfrm>
        </p:spPr>
        <p:txBody>
          <a:bodyPr/>
          <a:lstStyle/>
          <a:p>
            <a:r>
              <a:rPr lang="zh-CN" altLang="en-US" dirty="0"/>
              <a:t>基本模块</a:t>
            </a:r>
          </a:p>
        </p:txBody>
      </p:sp>
      <p:sp>
        <p:nvSpPr>
          <p:cNvPr id="10" name="文本框 9"/>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内容占位符 1"/>
          <p:cNvSpPr txBox="1"/>
          <p:nvPr/>
        </p:nvSpPr>
        <p:spPr>
          <a:xfrm>
            <a:off x="1327150" y="1550670"/>
            <a:ext cx="9371330" cy="400240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0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PC模块</a:t>
            </a:r>
          </a:p>
          <a:p>
            <a:pPr marL="0" marR="0" lvl="0" indent="45720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1800" b="0" i="0" u="none" strike="noStrike" kern="1200" cap="none" spc="300" normalizeH="0" baseline="0" noProof="0" dirty="0">
                <a:ln>
                  <a:noFill/>
                </a:ln>
                <a:solidFill>
                  <a:srgbClr val="000000"/>
                </a:solidFill>
                <a:effectLst/>
                <a:uLnTx/>
                <a:uFillTx/>
                <a:latin typeface="微软雅黑" panose="020B0503020204020204" charset="-122"/>
                <a:ea typeface="微软雅黑" panose="020B0503020204020204" charset="-122"/>
                <a:cs typeface="+mn-cs"/>
              </a:rPr>
              <a:t>PC模块接收NPC模块传入的下一条指令地址npc，储存并输出程序计数器的值。clk与rst分别代表时钟信号和复位信号，npc是由NPC模块传入的下一条指令地址。PC模块在时钟上升沿将npc的值更新到pc寄存器并输出，在rst信号上升沿刷新PC的值，代码中采用了异步刷新的方式。</a:t>
            </a:r>
          </a:p>
        </p:txBody>
      </p:sp>
      <p:sp>
        <p:nvSpPr>
          <p:cNvPr id="12" name="半闭框 11"/>
          <p:cNvSpPr/>
          <p:nvPr/>
        </p:nvSpPr>
        <p:spPr>
          <a:xfrm>
            <a:off x="846260" y="120270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13" name="半闭框 12"/>
          <p:cNvSpPr/>
          <p:nvPr/>
        </p:nvSpPr>
        <p:spPr>
          <a:xfrm flipH="1" flipV="1">
            <a:off x="10698724" y="533317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cs typeface="+mn-cs"/>
            </a:endParaRPr>
          </a:p>
        </p:txBody>
      </p:sp>
      <p:pic>
        <p:nvPicPr>
          <p:cNvPr id="123457931" name="图片 8"/>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737043" y="4043045"/>
            <a:ext cx="1183005" cy="891540"/>
          </a:xfrm>
          <a:prstGeom prst="rect">
            <a:avLst/>
          </a:prstGeom>
        </p:spPr>
      </p:pic>
      <p:graphicFrame>
        <p:nvGraphicFramePr>
          <p:cNvPr id="2" name="表格 1"/>
          <p:cNvGraphicFramePr/>
          <p:nvPr>
            <p:custDataLst>
              <p:tags r:id="rId2"/>
            </p:custDataLst>
          </p:nvPr>
        </p:nvGraphicFramePr>
        <p:xfrm>
          <a:off x="3786505" y="3777615"/>
          <a:ext cx="5905500" cy="1303020"/>
        </p:xfrm>
        <a:graphic>
          <a:graphicData uri="http://schemas.openxmlformats.org/drawingml/2006/table">
            <a:tbl>
              <a:tblPr/>
              <a:tblGrid>
                <a:gridCol w="1967865">
                  <a:extLst>
                    <a:ext uri="{9D8B030D-6E8A-4147-A177-3AD203B41FA5}">
                      <a16:colId xmlns:a16="http://schemas.microsoft.com/office/drawing/2014/main" val="20000"/>
                    </a:ext>
                  </a:extLst>
                </a:gridCol>
                <a:gridCol w="1967865">
                  <a:extLst>
                    <a:ext uri="{9D8B030D-6E8A-4147-A177-3AD203B41FA5}">
                      <a16:colId xmlns:a16="http://schemas.microsoft.com/office/drawing/2014/main" val="20001"/>
                    </a:ext>
                  </a:extLst>
                </a:gridCol>
                <a:gridCol w="1969770">
                  <a:extLst>
                    <a:ext uri="{9D8B030D-6E8A-4147-A177-3AD203B41FA5}">
                      <a16:colId xmlns:a16="http://schemas.microsoft.com/office/drawing/2014/main" val="20002"/>
                    </a:ext>
                  </a:extLst>
                </a:gridCol>
              </a:tblGrid>
              <a:tr h="325755">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input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wire clk</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时钟信号</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5755">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input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wire rst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复位信号</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755">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input [31:0]</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wire npc</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下一条指令地址</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5755">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output</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reg pc</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微软雅黑" panose="020B0503020204020204" charset="-122"/>
                          <a:ea typeface="微软雅黑" panose="020B0503020204020204" charset="-122"/>
                          <a:cs typeface="等线" panose="02010600030101010101" charset="-122"/>
                        </a:rPr>
                        <a:t>程序计数器值</a:t>
                      </a:r>
                      <a:endParaRPr lang="en-US" altLang="en-US" sz="1600" b="0">
                        <a:latin typeface="微软雅黑" panose="020B0503020204020204" charset="-122"/>
                        <a:ea typeface="微软雅黑" panose="020B0503020204020204" charset="-122"/>
                        <a:cs typeface="等线" panose="02010600030101010101"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790c7350-e738-43ea-822d-3ab031df8f1b}"/>
  <p:tag name="TABLE_ENDDRAG_ORIGIN_RECT" val="465*102"/>
  <p:tag name="TABLE_ENDDRAG_RECT" val="298*297*465*102"/>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77558582-78cb-411b-8f20-0d42e6d42ad7}"/>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2830</Words>
  <Application>Microsoft Office PowerPoint</Application>
  <PresentationFormat>宽屏</PresentationFormat>
  <Paragraphs>200</Paragraphs>
  <Slides>36</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-apple-system</vt:lpstr>
      <vt:lpstr>CMU Typewriter Text</vt:lpstr>
      <vt:lpstr>等线</vt:lpstr>
      <vt:lpstr>等线 Light</vt:lpstr>
      <vt:lpstr>微软雅黑</vt:lpstr>
      <vt:lpstr>微软雅黑 Light</vt:lpstr>
      <vt:lpstr>Arial</vt:lpstr>
      <vt:lpstr>Century Gothic</vt:lpstr>
      <vt:lpstr>Consolas</vt:lpstr>
      <vt:lpstr>Wingdings</vt:lpstr>
      <vt:lpstr>Office 主题​​</vt:lpstr>
      <vt:lpstr>1_Office 主题​​</vt:lpstr>
      <vt:lpstr>小学期硬件类实验答辩汇报</vt:lpstr>
      <vt:lpstr>PowerPoint 演示文稿</vt:lpstr>
      <vt:lpstr>PowerPoint 演示文稿</vt:lpstr>
      <vt:lpstr>项目简介</vt:lpstr>
      <vt:lpstr>PowerPoint 演示文稿</vt:lpstr>
      <vt:lpstr>基本模块</vt:lpstr>
      <vt:lpstr>基本模块</vt:lpstr>
      <vt:lpstr>基本模块</vt:lpstr>
      <vt:lpstr>基本模块</vt:lpstr>
      <vt:lpstr>基本模块</vt:lpstr>
      <vt:lpstr>基本模块</vt:lpstr>
      <vt:lpstr>基本模块</vt:lpstr>
      <vt:lpstr>基本模块</vt:lpstr>
      <vt:lpstr>基本模块</vt:lpstr>
      <vt:lpstr>基本模块</vt:lpstr>
      <vt:lpstr>仿真测试</vt:lpstr>
      <vt:lpstr>PowerPoint 演示文稿</vt:lpstr>
      <vt:lpstr>指令集选取</vt:lpstr>
      <vt:lpstr>5段流水</vt:lpstr>
      <vt:lpstr>5段流水</vt:lpstr>
      <vt:lpstr>流水线寄存器</vt:lpstr>
      <vt:lpstr>流水线寄存器</vt:lpstr>
      <vt:lpstr>Hazards</vt:lpstr>
      <vt:lpstr>Structure Hazards</vt:lpstr>
      <vt:lpstr>Structure Hazards</vt:lpstr>
      <vt:lpstr>Data Hazard</vt:lpstr>
      <vt:lpstr>Data Hazard</vt:lpstr>
      <vt:lpstr>Data Hazard</vt:lpstr>
      <vt:lpstr>Control Hazard</vt:lpstr>
      <vt:lpstr>分支预测</vt:lpstr>
      <vt:lpstr>分支预测</vt:lpstr>
      <vt:lpstr>仿真测试</vt:lpstr>
      <vt:lpstr>PowerPoint 演示文稿</vt:lpstr>
      <vt:lpstr>CPU部分</vt:lpstr>
      <vt:lpstr>接口设计部分</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小学期硬件类实验答辩汇报</dc:title>
  <dc:creator>Hao Yang</dc:creator>
  <cp:lastModifiedBy>Yang Hao</cp:lastModifiedBy>
  <cp:revision>1</cp:revision>
  <dcterms:created xsi:type="dcterms:W3CDTF">2023-09-09T06:54:22Z</dcterms:created>
  <dcterms:modified xsi:type="dcterms:W3CDTF">2023-09-09T08:42:25Z</dcterms:modified>
</cp:coreProperties>
</file>